
<file path=[Content_Types].xml><?xml version="1.0" encoding="utf-8"?>
<Types xmlns="http://schemas.openxmlformats.org/package/2006/content-types">
  <Override PartName="/ppt/tags/tag8.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tags/tag140.xml" ContentType="application/vnd.openxmlformats-officedocument.presentationml.tags+xml"/>
  <Override PartName="/ppt/tags/tag151.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tags/tag189.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178.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tags/tag156.xml" ContentType="application/vnd.openxmlformats-officedocument.presentationml.tags+xml"/>
  <Override PartName="/ppt/tags/tag167.xml" ContentType="application/vnd.openxmlformats-officedocument.presentationml.tags+xml"/>
  <Override PartName="/ppt/diagrams/layout1.xml" ContentType="application/vnd.openxmlformats-officedocument.drawingml.diagramLayout+xml"/>
  <Override PartName="/ppt/tags/tag41.xml" ContentType="application/vnd.openxmlformats-officedocument.presentationml.tags+xml"/>
  <Override PartName="/ppt/notesSlides/notesSlide7.xml" ContentType="application/vnd.openxmlformats-officedocument.presentationml.notesSlide+xml"/>
  <Override PartName="/ppt/tags/tag145.xml" ContentType="application/vnd.openxmlformats-officedocument.presentationml.tags+xml"/>
  <Override PartName="/ppt/tags/tag192.xml" ContentType="application/vnd.openxmlformats-officedocument.presentationml.tags+xml"/>
  <Override PartName="/ppt/tags/tag30.xml" ContentType="application/vnd.openxmlformats-officedocument.presentationml.tags+xml"/>
  <Override PartName="/ppt/tags/tag134.xml" ContentType="application/vnd.openxmlformats-officedocument.presentationml.tags+xml"/>
  <Override PartName="/ppt/tags/tag18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ags/tag112.xml" ContentType="application/vnd.openxmlformats-officedocument.presentationml.tags+xml"/>
  <Override PartName="/ppt/tags/tag123.xml" ContentType="application/vnd.openxmlformats-officedocument.presentationml.tags+xml"/>
  <Override PartName="/ppt/tags/tag170.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tags/tag68.xml" ContentType="application/vnd.openxmlformats-officedocument.presentationml.tags+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28.xml" ContentType="application/vnd.openxmlformats-officedocument.presentationml.tags+xml"/>
  <Override PartName="/ppt/tags/tag175.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tags/tag164.xml" ContentType="application/vnd.openxmlformats-officedocument.presentationml.tags+xml"/>
  <Override PartName="/ppt/notesSlides/notesSlide4.xml" ContentType="application/vnd.openxmlformats-officedocument.presentationml.notesSlide+xml"/>
  <Override PartName="/ppt/tags/tag106.xml" ContentType="application/vnd.openxmlformats-officedocument.presentationml.tags+xml"/>
  <Override PartName="/ppt/tags/tag142.xml" ContentType="application/vnd.openxmlformats-officedocument.presentationml.tags+xml"/>
  <Override PartName="/ppt/tags/tag153.xml" ContentType="application/vnd.openxmlformats-officedocument.presentationml.tags+xml"/>
  <Override PartName="/ppt/diagrams/colors1.xml" ContentType="application/vnd.openxmlformats-officedocument.drawingml.diagramColors+xml"/>
  <Override PartName="/ppt/tags/tag131.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tags/tag98.xml" ContentType="application/vnd.openxmlformats-officedocument.presentationml.tags+xml"/>
  <Override PartName="/ppt/tags/tag102.xml" ContentType="application/vnd.openxmlformats-officedocument.presentationml.tags+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wmf" ContentType="image/x-wmf"/>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tags/tag158.xml" ContentType="application/vnd.openxmlformats-officedocument.presentationml.tags+xml"/>
  <Override PartName="/ppt/tags/tag169.xml" ContentType="application/vnd.openxmlformats-officedocument.presentationml.tags+xml"/>
  <Override PartName="/ppt/tags/tag187.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147.xml" ContentType="application/vnd.openxmlformats-officedocument.presentationml.tags+xml"/>
  <Override PartName="/ppt/notesSlides/notesSlide9.xml" ContentType="application/vnd.openxmlformats-officedocument.presentationml.notesSlide+xml"/>
  <Override PartName="/ppt/tags/tag165.xml" ContentType="application/vnd.openxmlformats-officedocument.presentationml.tags+xml"/>
  <Override PartName="/ppt/tags/tag176.xml" ContentType="application/vnd.openxmlformats-officedocument.presentationml.tags+xml"/>
  <Override PartName="/ppt/tags/tag194.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Override PartName="/ppt/tags/tag136.xml" ContentType="application/vnd.openxmlformats-officedocument.presentationml.tags+xml"/>
  <Override PartName="/ppt/tags/tag154.xml" ContentType="application/vnd.openxmlformats-officedocument.presentationml.tags+xml"/>
  <Override PartName="/ppt/notesSlides/notesSlide10.xml" ContentType="application/vnd.openxmlformats-officedocument.presentationml.notesSlide+xml"/>
  <Override PartName="/ppt/tags/tag183.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25.xml" ContentType="application/vnd.openxmlformats-officedocument.presentationml.tags+xml"/>
  <Override PartName="/ppt/tags/tag143.xml" ContentType="application/vnd.openxmlformats-officedocument.presentationml.tags+xml"/>
  <Override PartName="/ppt/tags/tag161.xml" ContentType="application/vnd.openxmlformats-officedocument.presentationml.tags+xml"/>
  <Override PartName="/ppt/tags/tag172.xml" ContentType="application/vnd.openxmlformats-officedocument.presentationml.tags+xml"/>
  <Override PartName="/ppt/tags/tag190.xml" ContentType="application/vnd.openxmlformats-officedocument.presentationml.tags+xml"/>
  <Override PartName="/ppt/slideMasters/slideMaster2.xml" ContentType="application/vnd.openxmlformats-officedocument.presentationml.slideMaster+xml"/>
  <Override PartName="/ppt/theme/theme4.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tags/tag132.xml" ContentType="application/vnd.openxmlformats-officedocument.presentationml.tags+xml"/>
  <Override PartName="/ppt/tags/tag150.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tags/tag188.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tags/tag159.xml" ContentType="application/vnd.openxmlformats-officedocument.presentationml.tags+xml"/>
  <Override PartName="/ppt/tags/tag177.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137.xml" ContentType="application/vnd.openxmlformats-officedocument.presentationml.tags+xml"/>
  <Override PartName="/ppt/tags/tag148.xml" ContentType="application/vnd.openxmlformats-officedocument.presentationml.tags+xml"/>
  <Override PartName="/ppt/tags/tag166.xml" ContentType="application/vnd.openxmlformats-officedocument.presentationml.tags+xml"/>
  <Override PartName="/ppt/notesSlides/notesSlide11.xml" ContentType="application/vnd.openxmlformats-officedocument.presentationml.notesSlide+xml"/>
  <Override PartName="/ppt/tags/tag184.xml" ContentType="application/vnd.openxmlformats-officedocument.presentationml.tags+xml"/>
  <Override PartName="/ppt/tags/tag195.xml" ContentType="application/vnd.openxmlformats-officedocument.presentationml.tags+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tags/tag108.xml" ContentType="application/vnd.openxmlformats-officedocument.presentationml.tags+xml"/>
  <Override PartName="/ppt/tags/tag126.xml" ContentType="application/vnd.openxmlformats-officedocument.presentationml.tags+xml"/>
  <Override PartName="/ppt/tags/tag155.xml" ContentType="application/vnd.openxmlformats-officedocument.presentationml.tags+xml"/>
  <Override PartName="/ppt/tags/tag173.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tags/tag115.xml" ContentType="application/vnd.openxmlformats-officedocument.presentationml.tags+xml"/>
  <Override PartName="/ppt/tags/tag133.xml" ContentType="application/vnd.openxmlformats-officedocument.presentationml.tags+xml"/>
  <Override PartName="/ppt/tags/tag144.xml" ContentType="application/vnd.openxmlformats-officedocument.presentationml.tags+xml"/>
  <Override PartName="/ppt/tags/tag162.xml" ContentType="application/vnd.openxmlformats-officedocument.presentationml.tags+xml"/>
  <Override PartName="/ppt/tags/tag180.xml" ContentType="application/vnd.openxmlformats-officedocument.presentationml.tags+xml"/>
  <Override PartName="/ppt/tags/tag191.xml" ContentType="application/vnd.openxmlformats-officedocument.presentationml.tags+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tags/tag45.xml" ContentType="application/vnd.openxmlformats-officedocument.presentationml.tags+xml"/>
  <Override PartName="/ppt/tags/tag92.xml" ContentType="application/vnd.openxmlformats-officedocument.presentationml.tags+xml"/>
  <Override PartName="/ppt/tags/tag149.xml" ContentType="application/vnd.openxmlformats-officedocument.presentationml.tags+xml"/>
  <Override PartName="/ppt/tags/tag34.xml" ContentType="application/vnd.openxmlformats-officedocument.presentationml.tags+xml"/>
  <Override PartName="/ppt/tags/tag81.xml" ContentType="application/vnd.openxmlformats-officedocument.presentationml.tags+xml"/>
  <Override PartName="/ppt/tags/tag138.xml" ContentType="application/vnd.openxmlformats-officedocument.presentationml.tags+xml"/>
  <Override PartName="/ppt/tags/tag185.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tags/tag163.xml" ContentType="application/vnd.openxmlformats-officedocument.presentationml.tags+xml"/>
  <Override PartName="/ppt/tags/tag174.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tags/tag152.xml" ContentType="application/vnd.openxmlformats-officedocument.presentationml.tags+xml"/>
  <Default Extension="bin" ContentType="application/vnd.openxmlformats-officedocument.oleObject"/>
  <Override PartName="/ppt/notesSlides/notesSlide3.xml" ContentType="application/vnd.openxmlformats-officedocument.presentationml.notesSlide+xml"/>
  <Override PartName="/ppt/tags/tag141.xml" ContentType="application/vnd.openxmlformats-officedocument.presentationml.tags+xml"/>
  <Override PartName="/ppt/presProps.xml" ContentType="application/vnd.openxmlformats-officedocument.presentationml.presProps+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75.xml" ContentType="application/vnd.openxmlformats-officedocument.presentationml.tags+xml"/>
  <Override PartName="/ppt/tags/tag179.xml" ContentType="application/vnd.openxmlformats-officedocument.presentationml.tags+xml"/>
  <Override PartName="/ppt/tags/tag17.xml" ContentType="application/vnd.openxmlformats-officedocument.presentationml.tags+xml"/>
  <Override PartName="/ppt/tags/tag64.xml" ContentType="application/vnd.openxmlformats-officedocument.presentationml.tags+xml"/>
  <Override PartName="/ppt/tags/tag168.xml" ContentType="application/vnd.openxmlformats-officedocument.presentationml.tags+xml"/>
  <Default Extension="vml" ContentType="application/vnd.openxmlformats-officedocument.vmlDrawing"/>
  <Override PartName="/ppt/tags/tag53.xml" ContentType="application/vnd.openxmlformats-officedocument.presentationml.tags+xml"/>
  <Default Extension="gif" ContentType="image/gif"/>
  <Override PartName="/ppt/notesSlides/notesSlide8.xml" ContentType="application/vnd.openxmlformats-officedocument.presentationml.notesSlide+xml"/>
  <Override PartName="/ppt/tags/tag157.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tags/tag146.xml" ContentType="application/vnd.openxmlformats-officedocument.presentationml.tags+xml"/>
  <Override PartName="/ppt/tags/tag182.xml" ContentType="application/vnd.openxmlformats-officedocument.presentationml.tags+xml"/>
  <Override PartName="/ppt/tags/tag193.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124.xml" ContentType="application/vnd.openxmlformats-officedocument.presentationml.tags+xml"/>
  <Override PartName="/ppt/tags/tag17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tags/tag16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28"/>
  </p:notesMasterIdLst>
  <p:handoutMasterIdLst>
    <p:handoutMasterId r:id="rId29"/>
  </p:handoutMasterIdLst>
  <p:sldIdLst>
    <p:sldId id="555" r:id="rId3"/>
    <p:sldId id="600" r:id="rId4"/>
    <p:sldId id="606" r:id="rId5"/>
    <p:sldId id="601" r:id="rId6"/>
    <p:sldId id="602" r:id="rId7"/>
    <p:sldId id="603" r:id="rId8"/>
    <p:sldId id="534" r:id="rId9"/>
    <p:sldId id="533" r:id="rId10"/>
    <p:sldId id="532" r:id="rId11"/>
    <p:sldId id="530" r:id="rId12"/>
    <p:sldId id="567" r:id="rId13"/>
    <p:sldId id="565" r:id="rId14"/>
    <p:sldId id="578" r:id="rId15"/>
    <p:sldId id="571" r:id="rId16"/>
    <p:sldId id="574" r:id="rId17"/>
    <p:sldId id="598" r:id="rId18"/>
    <p:sldId id="572" r:id="rId19"/>
    <p:sldId id="573" r:id="rId20"/>
    <p:sldId id="566" r:id="rId21"/>
    <p:sldId id="579" r:id="rId22"/>
    <p:sldId id="582" r:id="rId23"/>
    <p:sldId id="583" r:id="rId24"/>
    <p:sldId id="584" r:id="rId25"/>
    <p:sldId id="605" r:id="rId26"/>
    <p:sldId id="517" r:id="rId27"/>
  </p:sldIdLst>
  <p:sldSz cx="9144000" cy="6858000" type="screen4x3"/>
  <p:notesSz cx="7315200" cy="96012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88FBA"/>
    <a:srgbClr val="C4D87B"/>
    <a:srgbClr val="DFE88F"/>
    <a:srgbClr val="C4D97B"/>
    <a:srgbClr val="B5D06F"/>
    <a:srgbClr val="9BC05B"/>
    <a:srgbClr val="8BB750"/>
    <a:srgbClr val="71A844"/>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00" autoAdjust="0"/>
    <p:restoredTop sz="93333" autoAdjust="0"/>
  </p:normalViewPr>
  <p:slideViewPr>
    <p:cSldViewPr snapToGrid="0">
      <p:cViewPr>
        <p:scale>
          <a:sx n="75" d="100"/>
          <a:sy n="75" d="100"/>
        </p:scale>
        <p:origin x="-1452" y="-1002"/>
      </p:cViewPr>
      <p:guideLst>
        <p:guide orient="horz" pos="2160"/>
        <p:guide orient="horz" pos="4282"/>
        <p:guide orient="horz" pos="4148"/>
        <p:guide orient="horz" pos="68"/>
        <p:guide orient="horz" pos="4041"/>
        <p:guide orient="horz" pos="346"/>
        <p:guide pos="400"/>
        <p:guide pos="5611"/>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5" d="100"/>
          <a:sy n="95" d="100"/>
        </p:scale>
        <p:origin x="-3606" y="-96"/>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4FD6FC-0CC2-4844-B0ED-AC07FA493C3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6C1D3A9-0892-4FB2-B331-1B2720C6FDFD}">
      <dgm:prSet phldrT="[Text]" custT="1"/>
      <dgm:spPr>
        <a:solidFill>
          <a:schemeClr val="bg1">
            <a:alpha val="80000"/>
          </a:schemeClr>
        </a:solidFill>
        <a:ln>
          <a:solidFill>
            <a:schemeClr val="tx1">
              <a:lumMod val="50000"/>
            </a:schemeClr>
          </a:solidFill>
        </a:ln>
      </dgm:spPr>
      <dgm:t>
        <a:bodyPr/>
        <a:lstStyle/>
        <a:p>
          <a:r>
            <a:rPr lang="en-US" sz="1800" dirty="0" smtClean="0">
              <a:solidFill>
                <a:schemeClr val="tx1"/>
              </a:solidFill>
            </a:rPr>
            <a:t>Vertical Segments</a:t>
          </a:r>
          <a:br>
            <a:rPr lang="en-US" sz="1800" dirty="0" smtClean="0">
              <a:solidFill>
                <a:schemeClr val="tx1"/>
              </a:solidFill>
            </a:rPr>
          </a:br>
          <a:r>
            <a:rPr lang="en-US" sz="1800" dirty="0" smtClean="0">
              <a:solidFill>
                <a:schemeClr val="tx1"/>
              </a:solidFill>
            </a:rPr>
            <a:t>Trends &amp; Initiatives</a:t>
          </a:r>
          <a:endParaRPr lang="en-US" sz="1800" dirty="0">
            <a:solidFill>
              <a:schemeClr val="tx1"/>
            </a:solidFill>
          </a:endParaRPr>
        </a:p>
      </dgm:t>
    </dgm:pt>
    <dgm:pt modelId="{42B86C88-B69C-480B-B76E-DE191A9E6533}" type="parTrans" cxnId="{20726A0E-2FE7-4001-8B20-1DE932945881}">
      <dgm:prSet/>
      <dgm:spPr/>
      <dgm:t>
        <a:bodyPr/>
        <a:lstStyle/>
        <a:p>
          <a:endParaRPr lang="en-US" sz="1200"/>
        </a:p>
      </dgm:t>
    </dgm:pt>
    <dgm:pt modelId="{03C4C1DA-A985-4C84-AF2B-7962DEE91617}" type="sibTrans" cxnId="{20726A0E-2FE7-4001-8B20-1DE932945881}">
      <dgm:prSet custT="1"/>
      <dgm:spPr>
        <a:solidFill>
          <a:schemeClr val="bg1">
            <a:alpha val="90000"/>
          </a:schemeClr>
        </a:solidFill>
        <a:ln>
          <a:solidFill>
            <a:schemeClr val="accent1">
              <a:lumMod val="75000"/>
              <a:alpha val="90000"/>
            </a:schemeClr>
          </a:solidFill>
        </a:ln>
      </dgm:spPr>
      <dgm:t>
        <a:bodyPr/>
        <a:lstStyle/>
        <a:p>
          <a:endParaRPr lang="en-US" sz="1800" dirty="0"/>
        </a:p>
      </dgm:t>
    </dgm:pt>
    <dgm:pt modelId="{3FB15A4A-5160-47D4-A6C6-38925C9A3ABA}">
      <dgm:prSet phldrT="[Text]" custT="1"/>
      <dgm:spPr>
        <a:solidFill>
          <a:schemeClr val="accent5">
            <a:lumMod val="60000"/>
            <a:lumOff val="40000"/>
            <a:alpha val="80000"/>
          </a:schemeClr>
        </a:solidFill>
        <a:ln>
          <a:solidFill>
            <a:schemeClr val="tx1">
              <a:lumMod val="50000"/>
            </a:schemeClr>
          </a:solidFill>
        </a:ln>
      </dgm:spPr>
      <dgm:t>
        <a:bodyPr/>
        <a:lstStyle/>
        <a:p>
          <a:pPr marL="0" indent="0"/>
          <a:r>
            <a:rPr lang="en-US" sz="1800" dirty="0" smtClean="0">
              <a:solidFill>
                <a:srgbClr val="C00000"/>
              </a:solidFill>
            </a:rPr>
            <a:t>1) Critical </a:t>
          </a:r>
          <a:r>
            <a:rPr lang="en-US" sz="1800" dirty="0" smtClean="0">
              <a:solidFill>
                <a:srgbClr val="C00000"/>
              </a:solidFill>
            </a:rPr>
            <a:t>Issues</a:t>
          </a:r>
        </a:p>
        <a:p>
          <a:r>
            <a:rPr lang="en-US" sz="1200" dirty="0" smtClean="0">
              <a:solidFill>
                <a:schemeClr val="accent1">
                  <a:lumMod val="50000"/>
                </a:schemeClr>
              </a:solidFill>
            </a:rPr>
            <a:t>Challenges, Goals, Initiatives of highest importance to customer</a:t>
          </a:r>
          <a:endParaRPr lang="en-US" sz="2000" dirty="0">
            <a:solidFill>
              <a:schemeClr val="tx1"/>
            </a:solidFill>
          </a:endParaRPr>
        </a:p>
      </dgm:t>
    </dgm:pt>
    <dgm:pt modelId="{E2784290-7607-41AA-805A-FF12EFF71467}" type="parTrans" cxnId="{7B62D795-8108-4C64-8DFD-53112FDB121E}">
      <dgm:prSet/>
      <dgm:spPr/>
      <dgm:t>
        <a:bodyPr/>
        <a:lstStyle/>
        <a:p>
          <a:endParaRPr lang="en-US" sz="1200"/>
        </a:p>
      </dgm:t>
    </dgm:pt>
    <dgm:pt modelId="{ED8FF5BF-F953-40C3-BFED-26E51D85C33C}" type="sibTrans" cxnId="{7B62D795-8108-4C64-8DFD-53112FDB121E}">
      <dgm:prSet custT="1"/>
      <dgm:spPr>
        <a:solidFill>
          <a:schemeClr val="accent1">
            <a:lumMod val="40000"/>
            <a:lumOff val="60000"/>
            <a:alpha val="90000"/>
          </a:schemeClr>
        </a:solidFill>
        <a:ln>
          <a:solidFill>
            <a:schemeClr val="accent1">
              <a:lumMod val="75000"/>
              <a:alpha val="90000"/>
            </a:schemeClr>
          </a:solidFill>
        </a:ln>
      </dgm:spPr>
      <dgm:t>
        <a:bodyPr/>
        <a:lstStyle/>
        <a:p>
          <a:endParaRPr lang="en-US" sz="1800" dirty="0"/>
        </a:p>
      </dgm:t>
    </dgm:pt>
    <dgm:pt modelId="{4BB586B4-0280-4D0D-AC50-42B0EFCF2AF2}">
      <dgm:prSet phldrT="[Text]" custT="1"/>
      <dgm:spPr>
        <a:solidFill>
          <a:schemeClr val="accent5">
            <a:lumMod val="60000"/>
            <a:lumOff val="40000"/>
            <a:alpha val="80000"/>
          </a:schemeClr>
        </a:solidFill>
        <a:ln>
          <a:solidFill>
            <a:schemeClr val="tx1">
              <a:lumMod val="50000"/>
            </a:schemeClr>
          </a:solid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C00000"/>
              </a:solidFill>
            </a:rPr>
            <a:t>2) Business </a:t>
          </a:r>
          <a:r>
            <a:rPr lang="en-US" sz="1800" dirty="0" smtClean="0">
              <a:solidFill>
                <a:srgbClr val="C00000"/>
              </a:solidFill>
            </a:rPr>
            <a:t>Impact</a:t>
          </a:r>
        </a:p>
        <a:p>
          <a:pPr defTabSz="800100">
            <a:lnSpc>
              <a:spcPct val="90000"/>
            </a:lnSpc>
            <a:spcBef>
              <a:spcPct val="0"/>
            </a:spcBef>
            <a:spcAft>
              <a:spcPct val="35000"/>
            </a:spcAft>
          </a:pPr>
          <a:endParaRPr lang="en-US" sz="1200" dirty="0" smtClean="0">
            <a:solidFill>
              <a:schemeClr val="accent1">
                <a:lumMod val="50000"/>
              </a:schemeClr>
            </a:solidFill>
          </a:endParaRPr>
        </a:p>
        <a:p>
          <a:pPr defTabSz="800100">
            <a:lnSpc>
              <a:spcPct val="90000"/>
            </a:lnSpc>
            <a:spcBef>
              <a:spcPct val="0"/>
            </a:spcBef>
            <a:spcAft>
              <a:spcPct val="35000"/>
            </a:spcAft>
          </a:pPr>
          <a:r>
            <a:rPr lang="en-US" sz="1200" dirty="0" smtClean="0">
              <a:solidFill>
                <a:schemeClr val="accent1">
                  <a:lumMod val="50000"/>
                </a:schemeClr>
              </a:solidFill>
            </a:rPr>
            <a:t>Qualitative and Quantitative Value Opportunities</a:t>
          </a:r>
          <a:endParaRPr lang="en-US" sz="1200" dirty="0">
            <a:solidFill>
              <a:schemeClr val="accent1">
                <a:lumMod val="50000"/>
              </a:schemeClr>
            </a:solidFill>
          </a:endParaRPr>
        </a:p>
      </dgm:t>
    </dgm:pt>
    <dgm:pt modelId="{0304565A-2F33-45BE-B898-BA1CF52AB082}" type="parTrans" cxnId="{ECA0393D-515D-420F-AF48-8E444F6C5724}">
      <dgm:prSet/>
      <dgm:spPr/>
      <dgm:t>
        <a:bodyPr/>
        <a:lstStyle/>
        <a:p>
          <a:endParaRPr lang="en-US" sz="1200"/>
        </a:p>
      </dgm:t>
    </dgm:pt>
    <dgm:pt modelId="{3D143575-9A24-402E-A0AA-861A96E31C69}" type="sibTrans" cxnId="{ECA0393D-515D-420F-AF48-8E444F6C5724}">
      <dgm:prSet custT="1"/>
      <dgm:spPr>
        <a:solidFill>
          <a:schemeClr val="accent1">
            <a:lumMod val="40000"/>
            <a:lumOff val="60000"/>
            <a:alpha val="90000"/>
          </a:schemeClr>
        </a:solidFill>
        <a:ln>
          <a:solidFill>
            <a:schemeClr val="accent1">
              <a:lumMod val="75000"/>
              <a:alpha val="90000"/>
            </a:schemeClr>
          </a:solidFill>
        </a:ln>
      </dgm:spPr>
      <dgm:t>
        <a:bodyPr/>
        <a:lstStyle/>
        <a:p>
          <a:endParaRPr lang="en-US" sz="1800" dirty="0"/>
        </a:p>
      </dgm:t>
    </dgm:pt>
    <dgm:pt modelId="{93648CAA-F4F1-4FEE-B0C6-3FC939856797}">
      <dgm:prSet custT="1"/>
      <dgm:spPr>
        <a:solidFill>
          <a:schemeClr val="accent5">
            <a:lumMod val="60000"/>
            <a:lumOff val="40000"/>
          </a:schemeClr>
        </a:solidFill>
        <a:ln>
          <a:solidFill>
            <a:schemeClr val="tx1">
              <a:lumMod val="50000"/>
            </a:schemeClr>
          </a:solidFill>
        </a:ln>
      </dgm:spPr>
      <dgm:t>
        <a:bodyPr/>
        <a:lstStyle/>
        <a:p>
          <a:r>
            <a:rPr lang="en-US" sz="1800" dirty="0" smtClean="0">
              <a:solidFill>
                <a:srgbClr val="C00000"/>
              </a:solidFill>
            </a:rPr>
            <a:t>4) Credibility</a:t>
          </a:r>
          <a:endParaRPr lang="en-US" sz="1800" dirty="0" smtClean="0">
            <a:solidFill>
              <a:srgbClr val="C00000"/>
            </a:solidFill>
          </a:endParaRPr>
        </a:p>
        <a:p>
          <a:r>
            <a:rPr lang="en-US" sz="1200" dirty="0" smtClean="0">
              <a:solidFill>
                <a:schemeClr val="accent1">
                  <a:lumMod val="50000"/>
                </a:schemeClr>
              </a:solidFill>
            </a:rPr>
            <a:t>References, Demos,</a:t>
          </a:r>
          <a:br>
            <a:rPr lang="en-US" sz="1200" dirty="0" smtClean="0">
              <a:solidFill>
                <a:schemeClr val="accent1">
                  <a:lumMod val="50000"/>
                </a:schemeClr>
              </a:solidFill>
            </a:rPr>
          </a:br>
          <a:r>
            <a:rPr lang="en-US" sz="1200" dirty="0" smtClean="0">
              <a:solidFill>
                <a:schemeClr val="accent1">
                  <a:lumMod val="50000"/>
                </a:schemeClr>
              </a:solidFill>
            </a:rPr>
            <a:t>Process &amp; Best Practices </a:t>
          </a:r>
          <a:r>
            <a:rPr lang="en-US" sz="1200" dirty="0" smtClean="0">
              <a:solidFill>
                <a:schemeClr val="tx1"/>
              </a:solidFill>
            </a:rPr>
            <a:t/>
          </a:r>
          <a:br>
            <a:rPr lang="en-US" sz="1200" dirty="0" smtClean="0">
              <a:solidFill>
                <a:schemeClr val="tx1"/>
              </a:solidFill>
            </a:rPr>
          </a:br>
          <a:endParaRPr lang="en-US" sz="1200" dirty="0">
            <a:solidFill>
              <a:schemeClr val="tx1"/>
            </a:solidFill>
          </a:endParaRPr>
        </a:p>
      </dgm:t>
    </dgm:pt>
    <dgm:pt modelId="{9F4C6E5A-1AB8-4EE7-A9BC-AC559BD80F90}" type="parTrans" cxnId="{25860D60-AC8C-4878-A555-F91C66F4EC8B}">
      <dgm:prSet/>
      <dgm:spPr/>
      <dgm:t>
        <a:bodyPr/>
        <a:lstStyle/>
        <a:p>
          <a:endParaRPr lang="en-US" sz="1200"/>
        </a:p>
      </dgm:t>
    </dgm:pt>
    <dgm:pt modelId="{2A51BF5C-CC55-420C-AF77-5CE1E83163C9}" type="sibTrans" cxnId="{25860D60-AC8C-4878-A555-F91C66F4EC8B}">
      <dgm:prSet/>
      <dgm:spPr/>
      <dgm:t>
        <a:bodyPr/>
        <a:lstStyle/>
        <a:p>
          <a:endParaRPr lang="en-US" sz="1200"/>
        </a:p>
      </dgm:t>
    </dgm:pt>
    <dgm:pt modelId="{FF5F059D-13CB-462B-9E07-B4B7331FA106}">
      <dgm:prSet custT="1"/>
      <dgm:spPr>
        <a:solidFill>
          <a:schemeClr val="accent5">
            <a:lumMod val="60000"/>
            <a:lumOff val="40000"/>
            <a:alpha val="80000"/>
          </a:schemeClr>
        </a:solidFill>
        <a:ln>
          <a:solidFill>
            <a:schemeClr val="tx1">
              <a:lumMod val="50000"/>
            </a:schemeClr>
          </a:solidFill>
        </a:ln>
      </dgm:spPr>
      <dgm:t>
        <a:bodyPr/>
        <a:lstStyle/>
        <a:p>
          <a:r>
            <a:rPr lang="en-US" sz="1800" dirty="0" smtClean="0">
              <a:solidFill>
                <a:srgbClr val="C00000"/>
              </a:solidFill>
            </a:rPr>
            <a:t>3) Improvement Area</a:t>
          </a:r>
          <a:endParaRPr lang="en-US" sz="1800" dirty="0" smtClean="0">
            <a:solidFill>
              <a:srgbClr val="C00000"/>
            </a:solidFill>
          </a:endParaRPr>
        </a:p>
        <a:p>
          <a:r>
            <a:rPr lang="en-US" sz="1200" dirty="0" smtClean="0">
              <a:solidFill>
                <a:schemeClr val="accent1">
                  <a:lumMod val="50000"/>
                </a:schemeClr>
              </a:solidFill>
            </a:rPr>
            <a:t>High level description of proposed solution </a:t>
          </a:r>
        </a:p>
      </dgm:t>
    </dgm:pt>
    <dgm:pt modelId="{DAC15AE4-8955-41E6-A567-1BF592F44AE5}" type="parTrans" cxnId="{5F55CFA2-E78D-44C8-8D16-C2D5E4F15FEB}">
      <dgm:prSet/>
      <dgm:spPr/>
      <dgm:t>
        <a:bodyPr/>
        <a:lstStyle/>
        <a:p>
          <a:endParaRPr lang="en-US" sz="1200"/>
        </a:p>
      </dgm:t>
    </dgm:pt>
    <dgm:pt modelId="{880E64E1-44FC-4621-A844-EA0C5B7472C0}" type="sibTrans" cxnId="{5F55CFA2-E78D-44C8-8D16-C2D5E4F15FEB}">
      <dgm:prSet custT="1"/>
      <dgm:spPr>
        <a:solidFill>
          <a:schemeClr val="accent1">
            <a:lumMod val="40000"/>
            <a:lumOff val="60000"/>
            <a:alpha val="90000"/>
          </a:schemeClr>
        </a:solidFill>
        <a:ln>
          <a:solidFill>
            <a:schemeClr val="accent1">
              <a:lumMod val="75000"/>
              <a:alpha val="90000"/>
            </a:schemeClr>
          </a:solidFill>
        </a:ln>
      </dgm:spPr>
      <dgm:t>
        <a:bodyPr/>
        <a:lstStyle/>
        <a:p>
          <a:endParaRPr lang="en-US" sz="1800" dirty="0"/>
        </a:p>
      </dgm:t>
    </dgm:pt>
    <dgm:pt modelId="{FFD433C9-0E33-4952-8B77-B60DC21E17DA}">
      <dgm:prSet phldrT="[Text]" custScaleX="100707"/>
      <dgm:spPr/>
      <dgm:t>
        <a:bodyPr/>
        <a:lstStyle/>
        <a:p>
          <a:endParaRPr lang="en-US" dirty="0"/>
        </a:p>
      </dgm:t>
    </dgm:pt>
    <dgm:pt modelId="{F76A68C3-48DD-4087-A76B-54D1AAF7EC72}" type="parTrans" cxnId="{5B17E764-472E-4E22-A7CF-76019C5A7061}">
      <dgm:prSet/>
      <dgm:spPr/>
      <dgm:t>
        <a:bodyPr/>
        <a:lstStyle/>
        <a:p>
          <a:endParaRPr lang="en-US"/>
        </a:p>
      </dgm:t>
    </dgm:pt>
    <dgm:pt modelId="{5B76DE5C-7930-4A68-A3A3-F24F6ADEEE11}" type="sibTrans" cxnId="{5B17E764-472E-4E22-A7CF-76019C5A7061}">
      <dgm:prSet/>
      <dgm:spPr/>
      <dgm:t>
        <a:bodyPr/>
        <a:lstStyle/>
        <a:p>
          <a:endParaRPr lang="en-US"/>
        </a:p>
      </dgm:t>
    </dgm:pt>
    <dgm:pt modelId="{B7C98548-8C91-4518-88B9-CFFDA14B94E1}" type="pres">
      <dgm:prSet presAssocID="{CB4FD6FC-0CC2-4844-B0ED-AC07FA493C36}" presName="outerComposite" presStyleCnt="0">
        <dgm:presLayoutVars>
          <dgm:chMax val="5"/>
          <dgm:dir/>
          <dgm:resizeHandles val="exact"/>
        </dgm:presLayoutVars>
      </dgm:prSet>
      <dgm:spPr/>
      <dgm:t>
        <a:bodyPr/>
        <a:lstStyle/>
        <a:p>
          <a:endParaRPr lang="en-US"/>
        </a:p>
      </dgm:t>
    </dgm:pt>
    <dgm:pt modelId="{8B3F44D1-4695-42DD-803E-FCCE4A2B7E9C}" type="pres">
      <dgm:prSet presAssocID="{CB4FD6FC-0CC2-4844-B0ED-AC07FA493C36}" presName="dummyMaxCanvas" presStyleCnt="0">
        <dgm:presLayoutVars/>
      </dgm:prSet>
      <dgm:spPr/>
      <dgm:t>
        <a:bodyPr/>
        <a:lstStyle/>
        <a:p>
          <a:endParaRPr lang="en-US"/>
        </a:p>
      </dgm:t>
    </dgm:pt>
    <dgm:pt modelId="{FDCB35D3-5D6F-4415-A074-0D449A31FEFD}" type="pres">
      <dgm:prSet presAssocID="{CB4FD6FC-0CC2-4844-B0ED-AC07FA493C36}" presName="FiveNodes_1" presStyleLbl="node1" presStyleIdx="0" presStyleCnt="5" custScaleX="100707">
        <dgm:presLayoutVars>
          <dgm:bulletEnabled val="1"/>
        </dgm:presLayoutVars>
      </dgm:prSet>
      <dgm:spPr/>
      <dgm:t>
        <a:bodyPr/>
        <a:lstStyle/>
        <a:p>
          <a:endParaRPr lang="en-US"/>
        </a:p>
      </dgm:t>
    </dgm:pt>
    <dgm:pt modelId="{92D53007-524E-4B3A-AB7C-203A9A46C357}" type="pres">
      <dgm:prSet presAssocID="{CB4FD6FC-0CC2-4844-B0ED-AC07FA493C36}" presName="FiveNodes_2" presStyleLbl="node1" presStyleIdx="1" presStyleCnt="5">
        <dgm:presLayoutVars>
          <dgm:bulletEnabled val="1"/>
        </dgm:presLayoutVars>
      </dgm:prSet>
      <dgm:spPr/>
      <dgm:t>
        <a:bodyPr/>
        <a:lstStyle/>
        <a:p>
          <a:endParaRPr lang="en-US"/>
        </a:p>
      </dgm:t>
    </dgm:pt>
    <dgm:pt modelId="{C6AE9A0B-9A6D-4BA1-B91E-A9E6DE26374E}" type="pres">
      <dgm:prSet presAssocID="{CB4FD6FC-0CC2-4844-B0ED-AC07FA493C36}" presName="FiveNodes_3" presStyleLbl="node1" presStyleIdx="2" presStyleCnt="5">
        <dgm:presLayoutVars>
          <dgm:bulletEnabled val="1"/>
        </dgm:presLayoutVars>
      </dgm:prSet>
      <dgm:spPr/>
      <dgm:t>
        <a:bodyPr/>
        <a:lstStyle/>
        <a:p>
          <a:endParaRPr lang="en-US"/>
        </a:p>
      </dgm:t>
    </dgm:pt>
    <dgm:pt modelId="{DDE5830D-0DDF-4FF2-B40E-74D4FFB57B83}" type="pres">
      <dgm:prSet presAssocID="{CB4FD6FC-0CC2-4844-B0ED-AC07FA493C36}" presName="FiveNodes_4" presStyleLbl="node1" presStyleIdx="3" presStyleCnt="5">
        <dgm:presLayoutVars>
          <dgm:bulletEnabled val="1"/>
        </dgm:presLayoutVars>
      </dgm:prSet>
      <dgm:spPr/>
      <dgm:t>
        <a:bodyPr/>
        <a:lstStyle/>
        <a:p>
          <a:endParaRPr lang="en-US"/>
        </a:p>
      </dgm:t>
    </dgm:pt>
    <dgm:pt modelId="{E9263087-2F66-4CC0-BF9C-052C7A85E002}" type="pres">
      <dgm:prSet presAssocID="{CB4FD6FC-0CC2-4844-B0ED-AC07FA493C36}" presName="FiveNodes_5" presStyleLbl="node1" presStyleIdx="4" presStyleCnt="5">
        <dgm:presLayoutVars>
          <dgm:bulletEnabled val="1"/>
        </dgm:presLayoutVars>
      </dgm:prSet>
      <dgm:spPr/>
      <dgm:t>
        <a:bodyPr/>
        <a:lstStyle/>
        <a:p>
          <a:endParaRPr lang="en-US"/>
        </a:p>
      </dgm:t>
    </dgm:pt>
    <dgm:pt modelId="{56AFF819-60B0-4C82-8B26-402FF24873E2}" type="pres">
      <dgm:prSet presAssocID="{CB4FD6FC-0CC2-4844-B0ED-AC07FA493C36}" presName="FiveConn_1-2" presStyleLbl="fgAccFollowNode1" presStyleIdx="0" presStyleCnt="4">
        <dgm:presLayoutVars>
          <dgm:bulletEnabled val="1"/>
        </dgm:presLayoutVars>
      </dgm:prSet>
      <dgm:spPr/>
      <dgm:t>
        <a:bodyPr/>
        <a:lstStyle/>
        <a:p>
          <a:endParaRPr lang="en-US"/>
        </a:p>
      </dgm:t>
    </dgm:pt>
    <dgm:pt modelId="{C4708309-7E6C-46F8-AF0A-A950291A905C}" type="pres">
      <dgm:prSet presAssocID="{CB4FD6FC-0CC2-4844-B0ED-AC07FA493C36}" presName="FiveConn_2-3" presStyleLbl="fgAccFollowNode1" presStyleIdx="1" presStyleCnt="4">
        <dgm:presLayoutVars>
          <dgm:bulletEnabled val="1"/>
        </dgm:presLayoutVars>
      </dgm:prSet>
      <dgm:spPr/>
      <dgm:t>
        <a:bodyPr/>
        <a:lstStyle/>
        <a:p>
          <a:endParaRPr lang="en-US"/>
        </a:p>
      </dgm:t>
    </dgm:pt>
    <dgm:pt modelId="{1353D41C-651F-4F1C-A4D0-D1A66054F119}" type="pres">
      <dgm:prSet presAssocID="{CB4FD6FC-0CC2-4844-B0ED-AC07FA493C36}" presName="FiveConn_3-4" presStyleLbl="fgAccFollowNode1" presStyleIdx="2" presStyleCnt="4">
        <dgm:presLayoutVars>
          <dgm:bulletEnabled val="1"/>
        </dgm:presLayoutVars>
      </dgm:prSet>
      <dgm:spPr/>
      <dgm:t>
        <a:bodyPr/>
        <a:lstStyle/>
        <a:p>
          <a:endParaRPr lang="en-US"/>
        </a:p>
      </dgm:t>
    </dgm:pt>
    <dgm:pt modelId="{3403D8BA-5FDE-4296-9D97-CEC5B85B46F0}" type="pres">
      <dgm:prSet presAssocID="{CB4FD6FC-0CC2-4844-B0ED-AC07FA493C36}" presName="FiveConn_4-5" presStyleLbl="fgAccFollowNode1" presStyleIdx="3" presStyleCnt="4">
        <dgm:presLayoutVars>
          <dgm:bulletEnabled val="1"/>
        </dgm:presLayoutVars>
      </dgm:prSet>
      <dgm:spPr/>
      <dgm:t>
        <a:bodyPr/>
        <a:lstStyle/>
        <a:p>
          <a:endParaRPr lang="en-US"/>
        </a:p>
      </dgm:t>
    </dgm:pt>
    <dgm:pt modelId="{05B21C6D-94B6-4D36-B965-9693689D30E5}" type="pres">
      <dgm:prSet presAssocID="{CB4FD6FC-0CC2-4844-B0ED-AC07FA493C36}" presName="FiveNodes_1_text" presStyleLbl="node1" presStyleIdx="4" presStyleCnt="5">
        <dgm:presLayoutVars>
          <dgm:bulletEnabled val="1"/>
        </dgm:presLayoutVars>
      </dgm:prSet>
      <dgm:spPr/>
      <dgm:t>
        <a:bodyPr/>
        <a:lstStyle/>
        <a:p>
          <a:endParaRPr lang="en-US"/>
        </a:p>
      </dgm:t>
    </dgm:pt>
    <dgm:pt modelId="{4175F4E9-6B2D-469E-A7E5-1D826C0CEE2B}" type="pres">
      <dgm:prSet presAssocID="{CB4FD6FC-0CC2-4844-B0ED-AC07FA493C36}" presName="FiveNodes_2_text" presStyleLbl="node1" presStyleIdx="4" presStyleCnt="5">
        <dgm:presLayoutVars>
          <dgm:bulletEnabled val="1"/>
        </dgm:presLayoutVars>
      </dgm:prSet>
      <dgm:spPr/>
      <dgm:t>
        <a:bodyPr/>
        <a:lstStyle/>
        <a:p>
          <a:endParaRPr lang="en-US"/>
        </a:p>
      </dgm:t>
    </dgm:pt>
    <dgm:pt modelId="{A710EE1C-602E-4DF3-89B9-C7847288A8F9}" type="pres">
      <dgm:prSet presAssocID="{CB4FD6FC-0CC2-4844-B0ED-AC07FA493C36}" presName="FiveNodes_3_text" presStyleLbl="node1" presStyleIdx="4" presStyleCnt="5">
        <dgm:presLayoutVars>
          <dgm:bulletEnabled val="1"/>
        </dgm:presLayoutVars>
      </dgm:prSet>
      <dgm:spPr/>
      <dgm:t>
        <a:bodyPr/>
        <a:lstStyle/>
        <a:p>
          <a:endParaRPr lang="en-US"/>
        </a:p>
      </dgm:t>
    </dgm:pt>
    <dgm:pt modelId="{C300D2E1-7091-4938-BE32-9EBDB1488EE1}" type="pres">
      <dgm:prSet presAssocID="{CB4FD6FC-0CC2-4844-B0ED-AC07FA493C36}" presName="FiveNodes_4_text" presStyleLbl="node1" presStyleIdx="4" presStyleCnt="5">
        <dgm:presLayoutVars>
          <dgm:bulletEnabled val="1"/>
        </dgm:presLayoutVars>
      </dgm:prSet>
      <dgm:spPr/>
      <dgm:t>
        <a:bodyPr/>
        <a:lstStyle/>
        <a:p>
          <a:endParaRPr lang="en-US"/>
        </a:p>
      </dgm:t>
    </dgm:pt>
    <dgm:pt modelId="{2B738AE4-69E9-42E7-A053-8AE24A2875B9}" type="pres">
      <dgm:prSet presAssocID="{CB4FD6FC-0CC2-4844-B0ED-AC07FA493C36}" presName="FiveNodes_5_text" presStyleLbl="node1" presStyleIdx="4" presStyleCnt="5">
        <dgm:presLayoutVars>
          <dgm:bulletEnabled val="1"/>
        </dgm:presLayoutVars>
      </dgm:prSet>
      <dgm:spPr/>
      <dgm:t>
        <a:bodyPr/>
        <a:lstStyle/>
        <a:p>
          <a:endParaRPr lang="en-US"/>
        </a:p>
      </dgm:t>
    </dgm:pt>
  </dgm:ptLst>
  <dgm:cxnLst>
    <dgm:cxn modelId="{A9BE61A3-D1DB-4C66-8D71-B6AB26ACCDDA}" type="presOf" srcId="{FF5F059D-13CB-462B-9E07-B4B7331FA106}" destId="{C300D2E1-7091-4938-BE32-9EBDB1488EE1}" srcOrd="1" destOrd="0" presId="urn:microsoft.com/office/officeart/2005/8/layout/vProcess5"/>
    <dgm:cxn modelId="{00E96A4E-187D-490B-B421-ECEA792A8B39}" type="presOf" srcId="{16C1D3A9-0892-4FB2-B331-1B2720C6FDFD}" destId="{FDCB35D3-5D6F-4415-A074-0D449A31FEFD}" srcOrd="0" destOrd="0" presId="urn:microsoft.com/office/officeart/2005/8/layout/vProcess5"/>
    <dgm:cxn modelId="{59B768E6-0D74-4DB6-BC53-D6BDB85BFCFE}" type="presOf" srcId="{4BB586B4-0280-4D0D-AC50-42B0EFCF2AF2}" destId="{A710EE1C-602E-4DF3-89B9-C7847288A8F9}" srcOrd="1" destOrd="0" presId="urn:microsoft.com/office/officeart/2005/8/layout/vProcess5"/>
    <dgm:cxn modelId="{7B62D795-8108-4C64-8DFD-53112FDB121E}" srcId="{CB4FD6FC-0CC2-4844-B0ED-AC07FA493C36}" destId="{3FB15A4A-5160-47D4-A6C6-38925C9A3ABA}" srcOrd="1" destOrd="0" parTransId="{E2784290-7607-41AA-805A-FF12EFF71467}" sibTransId="{ED8FF5BF-F953-40C3-BFED-26E51D85C33C}"/>
    <dgm:cxn modelId="{8C79BA52-5284-455B-A163-FD56C3736ABD}" type="presOf" srcId="{3FB15A4A-5160-47D4-A6C6-38925C9A3ABA}" destId="{92D53007-524E-4B3A-AB7C-203A9A46C357}" srcOrd="0" destOrd="0" presId="urn:microsoft.com/office/officeart/2005/8/layout/vProcess5"/>
    <dgm:cxn modelId="{81297A55-5B17-4B0F-9902-3DBCFA8CDAE2}" type="presOf" srcId="{4BB586B4-0280-4D0D-AC50-42B0EFCF2AF2}" destId="{C6AE9A0B-9A6D-4BA1-B91E-A9E6DE26374E}" srcOrd="0" destOrd="0" presId="urn:microsoft.com/office/officeart/2005/8/layout/vProcess5"/>
    <dgm:cxn modelId="{36FF48BE-D209-401E-A066-E6FBB5B2D396}" type="presOf" srcId="{16C1D3A9-0892-4FB2-B331-1B2720C6FDFD}" destId="{05B21C6D-94B6-4D36-B965-9693689D30E5}" srcOrd="1" destOrd="0" presId="urn:microsoft.com/office/officeart/2005/8/layout/vProcess5"/>
    <dgm:cxn modelId="{E5926AA5-AD27-4ECA-A638-7AE85A69B8A7}" type="presOf" srcId="{3FB15A4A-5160-47D4-A6C6-38925C9A3ABA}" destId="{4175F4E9-6B2D-469E-A7E5-1D826C0CEE2B}" srcOrd="1" destOrd="0" presId="urn:microsoft.com/office/officeart/2005/8/layout/vProcess5"/>
    <dgm:cxn modelId="{5B17E764-472E-4E22-A7CF-76019C5A7061}" srcId="{CB4FD6FC-0CC2-4844-B0ED-AC07FA493C36}" destId="{FFD433C9-0E33-4952-8B77-B60DC21E17DA}" srcOrd="5" destOrd="0" parTransId="{F76A68C3-48DD-4087-A76B-54D1AAF7EC72}" sibTransId="{5B76DE5C-7930-4A68-A3A3-F24F6ADEEE11}"/>
    <dgm:cxn modelId="{1CD6C84A-E5B1-401A-8CE0-DA16F116A95A}" type="presOf" srcId="{93648CAA-F4F1-4FEE-B0C6-3FC939856797}" destId="{E9263087-2F66-4CC0-BF9C-052C7A85E002}" srcOrd="0" destOrd="0" presId="urn:microsoft.com/office/officeart/2005/8/layout/vProcess5"/>
    <dgm:cxn modelId="{83C84217-CF26-4076-9762-9408BC65C9A6}" type="presOf" srcId="{CB4FD6FC-0CC2-4844-B0ED-AC07FA493C36}" destId="{B7C98548-8C91-4518-88B9-CFFDA14B94E1}" srcOrd="0" destOrd="0" presId="urn:microsoft.com/office/officeart/2005/8/layout/vProcess5"/>
    <dgm:cxn modelId="{B014D31C-043E-4901-BFE8-A6D52E14667C}" type="presOf" srcId="{880E64E1-44FC-4621-A844-EA0C5B7472C0}" destId="{3403D8BA-5FDE-4296-9D97-CEC5B85B46F0}" srcOrd="0" destOrd="0" presId="urn:microsoft.com/office/officeart/2005/8/layout/vProcess5"/>
    <dgm:cxn modelId="{20726A0E-2FE7-4001-8B20-1DE932945881}" srcId="{CB4FD6FC-0CC2-4844-B0ED-AC07FA493C36}" destId="{16C1D3A9-0892-4FB2-B331-1B2720C6FDFD}" srcOrd="0" destOrd="0" parTransId="{42B86C88-B69C-480B-B76E-DE191A9E6533}" sibTransId="{03C4C1DA-A985-4C84-AF2B-7962DEE91617}"/>
    <dgm:cxn modelId="{6CCF25C0-41AD-4DCF-B352-CF7AD4B564A5}" type="presOf" srcId="{FF5F059D-13CB-462B-9E07-B4B7331FA106}" destId="{DDE5830D-0DDF-4FF2-B40E-74D4FFB57B83}" srcOrd="0" destOrd="0" presId="urn:microsoft.com/office/officeart/2005/8/layout/vProcess5"/>
    <dgm:cxn modelId="{ECA0393D-515D-420F-AF48-8E444F6C5724}" srcId="{CB4FD6FC-0CC2-4844-B0ED-AC07FA493C36}" destId="{4BB586B4-0280-4D0D-AC50-42B0EFCF2AF2}" srcOrd="2" destOrd="0" parTransId="{0304565A-2F33-45BE-B898-BA1CF52AB082}" sibTransId="{3D143575-9A24-402E-A0AA-861A96E31C69}"/>
    <dgm:cxn modelId="{25860D60-AC8C-4878-A555-F91C66F4EC8B}" srcId="{CB4FD6FC-0CC2-4844-B0ED-AC07FA493C36}" destId="{93648CAA-F4F1-4FEE-B0C6-3FC939856797}" srcOrd="4" destOrd="0" parTransId="{9F4C6E5A-1AB8-4EE7-A9BC-AC559BD80F90}" sibTransId="{2A51BF5C-CC55-420C-AF77-5CE1E83163C9}"/>
    <dgm:cxn modelId="{CB2A64C4-8F99-48C9-97A2-9EDA4EB5E985}" type="presOf" srcId="{93648CAA-F4F1-4FEE-B0C6-3FC939856797}" destId="{2B738AE4-69E9-42E7-A053-8AE24A2875B9}" srcOrd="1" destOrd="0" presId="urn:microsoft.com/office/officeart/2005/8/layout/vProcess5"/>
    <dgm:cxn modelId="{5F55CFA2-E78D-44C8-8D16-C2D5E4F15FEB}" srcId="{CB4FD6FC-0CC2-4844-B0ED-AC07FA493C36}" destId="{FF5F059D-13CB-462B-9E07-B4B7331FA106}" srcOrd="3" destOrd="0" parTransId="{DAC15AE4-8955-41E6-A567-1BF592F44AE5}" sibTransId="{880E64E1-44FC-4621-A844-EA0C5B7472C0}"/>
    <dgm:cxn modelId="{7DDAB3EA-25D2-4186-ACB6-4F3CAF5D7C63}" type="presOf" srcId="{03C4C1DA-A985-4C84-AF2B-7962DEE91617}" destId="{56AFF819-60B0-4C82-8B26-402FF24873E2}" srcOrd="0" destOrd="0" presId="urn:microsoft.com/office/officeart/2005/8/layout/vProcess5"/>
    <dgm:cxn modelId="{6E64E5AF-8D7B-4A9C-995E-653DB50BB09A}" type="presOf" srcId="{3D143575-9A24-402E-A0AA-861A96E31C69}" destId="{1353D41C-651F-4F1C-A4D0-D1A66054F119}" srcOrd="0" destOrd="0" presId="urn:microsoft.com/office/officeart/2005/8/layout/vProcess5"/>
    <dgm:cxn modelId="{06FEEFEF-24D2-406B-B463-C7EDCB4D5BF5}" type="presOf" srcId="{ED8FF5BF-F953-40C3-BFED-26E51D85C33C}" destId="{C4708309-7E6C-46F8-AF0A-A950291A905C}" srcOrd="0" destOrd="0" presId="urn:microsoft.com/office/officeart/2005/8/layout/vProcess5"/>
    <dgm:cxn modelId="{3485AEA0-CAFE-45BC-B9F7-C4FD3D37CE5F}" type="presParOf" srcId="{B7C98548-8C91-4518-88B9-CFFDA14B94E1}" destId="{8B3F44D1-4695-42DD-803E-FCCE4A2B7E9C}" srcOrd="0" destOrd="0" presId="urn:microsoft.com/office/officeart/2005/8/layout/vProcess5"/>
    <dgm:cxn modelId="{939E7D03-B6F2-465F-B743-D072ED55B3F6}" type="presParOf" srcId="{B7C98548-8C91-4518-88B9-CFFDA14B94E1}" destId="{FDCB35D3-5D6F-4415-A074-0D449A31FEFD}" srcOrd="1" destOrd="0" presId="urn:microsoft.com/office/officeart/2005/8/layout/vProcess5"/>
    <dgm:cxn modelId="{B3A02FA5-3A91-4EC9-A3CD-FCB0D48402A8}" type="presParOf" srcId="{B7C98548-8C91-4518-88B9-CFFDA14B94E1}" destId="{92D53007-524E-4B3A-AB7C-203A9A46C357}" srcOrd="2" destOrd="0" presId="urn:microsoft.com/office/officeart/2005/8/layout/vProcess5"/>
    <dgm:cxn modelId="{BBC34C61-CE8E-48A7-B724-037058642D64}" type="presParOf" srcId="{B7C98548-8C91-4518-88B9-CFFDA14B94E1}" destId="{C6AE9A0B-9A6D-4BA1-B91E-A9E6DE26374E}" srcOrd="3" destOrd="0" presId="urn:microsoft.com/office/officeart/2005/8/layout/vProcess5"/>
    <dgm:cxn modelId="{ACD28994-6FEF-42E0-A718-3D4FD3CF9B15}" type="presParOf" srcId="{B7C98548-8C91-4518-88B9-CFFDA14B94E1}" destId="{DDE5830D-0DDF-4FF2-B40E-74D4FFB57B83}" srcOrd="4" destOrd="0" presId="urn:microsoft.com/office/officeart/2005/8/layout/vProcess5"/>
    <dgm:cxn modelId="{56A9CB81-65D0-42A0-AC4E-E6358FCCEE53}" type="presParOf" srcId="{B7C98548-8C91-4518-88B9-CFFDA14B94E1}" destId="{E9263087-2F66-4CC0-BF9C-052C7A85E002}" srcOrd="5" destOrd="0" presId="urn:microsoft.com/office/officeart/2005/8/layout/vProcess5"/>
    <dgm:cxn modelId="{A1D7DA2F-5295-4040-AFE1-0234D43BA545}" type="presParOf" srcId="{B7C98548-8C91-4518-88B9-CFFDA14B94E1}" destId="{56AFF819-60B0-4C82-8B26-402FF24873E2}" srcOrd="6" destOrd="0" presId="urn:microsoft.com/office/officeart/2005/8/layout/vProcess5"/>
    <dgm:cxn modelId="{DD6F7F8C-1966-4B19-B9FD-EDC2035B0B6E}" type="presParOf" srcId="{B7C98548-8C91-4518-88B9-CFFDA14B94E1}" destId="{C4708309-7E6C-46F8-AF0A-A950291A905C}" srcOrd="7" destOrd="0" presId="urn:microsoft.com/office/officeart/2005/8/layout/vProcess5"/>
    <dgm:cxn modelId="{6F87B6D0-06D3-426D-8CFE-77911AC83193}" type="presParOf" srcId="{B7C98548-8C91-4518-88B9-CFFDA14B94E1}" destId="{1353D41C-651F-4F1C-A4D0-D1A66054F119}" srcOrd="8" destOrd="0" presId="urn:microsoft.com/office/officeart/2005/8/layout/vProcess5"/>
    <dgm:cxn modelId="{0605B0DC-D66D-4731-8D6E-F8F0A6237255}" type="presParOf" srcId="{B7C98548-8C91-4518-88B9-CFFDA14B94E1}" destId="{3403D8BA-5FDE-4296-9D97-CEC5B85B46F0}" srcOrd="9" destOrd="0" presId="urn:microsoft.com/office/officeart/2005/8/layout/vProcess5"/>
    <dgm:cxn modelId="{DC2BE709-F5B4-4136-8491-443A3F0D4EC1}" type="presParOf" srcId="{B7C98548-8C91-4518-88B9-CFFDA14B94E1}" destId="{05B21C6D-94B6-4D36-B965-9693689D30E5}" srcOrd="10" destOrd="0" presId="urn:microsoft.com/office/officeart/2005/8/layout/vProcess5"/>
    <dgm:cxn modelId="{C28D1C01-967C-4049-8519-721E05816FC6}" type="presParOf" srcId="{B7C98548-8C91-4518-88B9-CFFDA14B94E1}" destId="{4175F4E9-6B2D-469E-A7E5-1D826C0CEE2B}" srcOrd="11" destOrd="0" presId="urn:microsoft.com/office/officeart/2005/8/layout/vProcess5"/>
    <dgm:cxn modelId="{331296FD-4167-4461-A513-3D7220F85C13}" type="presParOf" srcId="{B7C98548-8C91-4518-88B9-CFFDA14B94E1}" destId="{A710EE1C-602E-4DF3-89B9-C7847288A8F9}" srcOrd="12" destOrd="0" presId="urn:microsoft.com/office/officeart/2005/8/layout/vProcess5"/>
    <dgm:cxn modelId="{1EE7FDE6-86F1-4B18-A1ED-48CA91CA28FD}" type="presParOf" srcId="{B7C98548-8C91-4518-88B9-CFFDA14B94E1}" destId="{C300D2E1-7091-4938-BE32-9EBDB1488EE1}" srcOrd="13" destOrd="0" presId="urn:microsoft.com/office/officeart/2005/8/layout/vProcess5"/>
    <dgm:cxn modelId="{EB0C348E-65CB-46C6-9814-098049E85FD1}" type="presParOf" srcId="{B7C98548-8C91-4518-88B9-CFFDA14B94E1}" destId="{2B738AE4-69E9-42E7-A053-8AE24A2875B9}" srcOrd="14" destOrd="0" presId="urn:microsoft.com/office/officeart/2005/8/layout/vProcess5"/>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CB35D3-5D6F-4415-A074-0D449A31FEFD}">
      <dsp:nvSpPr>
        <dsp:cNvPr id="0" name=""/>
        <dsp:cNvSpPr/>
      </dsp:nvSpPr>
      <dsp:spPr>
        <a:xfrm>
          <a:off x="-5600" y="0"/>
          <a:ext cx="3190796" cy="904970"/>
        </a:xfrm>
        <a:prstGeom prst="roundRect">
          <a:avLst>
            <a:gd name="adj" fmla="val 10000"/>
          </a:avLst>
        </a:prstGeom>
        <a:solidFill>
          <a:schemeClr val="bg1">
            <a:alpha val="8000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Vertical Segments</a:t>
          </a:r>
          <a:br>
            <a:rPr lang="en-US" sz="1800" kern="1200" dirty="0" smtClean="0">
              <a:solidFill>
                <a:schemeClr val="tx1"/>
              </a:solidFill>
            </a:rPr>
          </a:br>
          <a:r>
            <a:rPr lang="en-US" sz="1800" kern="1200" dirty="0" smtClean="0">
              <a:solidFill>
                <a:schemeClr val="tx1"/>
              </a:solidFill>
            </a:rPr>
            <a:t>Trends &amp; Initiatives</a:t>
          </a:r>
          <a:endParaRPr lang="en-US" sz="1800" kern="1200" dirty="0">
            <a:solidFill>
              <a:schemeClr val="tx1"/>
            </a:solidFill>
          </a:endParaRPr>
        </a:p>
      </dsp:txBody>
      <dsp:txXfrm>
        <a:off x="-5600" y="0"/>
        <a:ext cx="2154115" cy="904970"/>
      </dsp:txXfrm>
    </dsp:sp>
    <dsp:sp modelId="{92D53007-524E-4B3A-AB7C-203A9A46C357}">
      <dsp:nvSpPr>
        <dsp:cNvPr id="0" name=""/>
        <dsp:cNvSpPr/>
      </dsp:nvSpPr>
      <dsp:spPr>
        <a:xfrm>
          <a:off x="242201" y="1030660"/>
          <a:ext cx="3168396" cy="904970"/>
        </a:xfrm>
        <a:prstGeom prst="roundRect">
          <a:avLst>
            <a:gd name="adj" fmla="val 10000"/>
          </a:avLst>
        </a:prstGeom>
        <a:solidFill>
          <a:schemeClr val="accent5">
            <a:lumMod val="60000"/>
            <a:lumOff val="40000"/>
            <a:alpha val="8000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pPr>
          <a:r>
            <a:rPr lang="en-US" sz="1800" kern="1200" dirty="0" smtClean="0">
              <a:solidFill>
                <a:srgbClr val="C00000"/>
              </a:solidFill>
            </a:rPr>
            <a:t>1) Critical </a:t>
          </a:r>
          <a:r>
            <a:rPr lang="en-US" sz="1800" kern="1200" dirty="0" smtClean="0">
              <a:solidFill>
                <a:srgbClr val="C00000"/>
              </a:solidFill>
            </a:rPr>
            <a:t>Issues</a:t>
          </a:r>
        </a:p>
        <a:p>
          <a:pPr lvl="0" algn="l" defTabSz="800100">
            <a:lnSpc>
              <a:spcPct val="90000"/>
            </a:lnSpc>
            <a:spcBef>
              <a:spcPct val="0"/>
            </a:spcBef>
            <a:spcAft>
              <a:spcPct val="35000"/>
            </a:spcAft>
          </a:pPr>
          <a:r>
            <a:rPr lang="en-US" sz="1200" kern="1200" dirty="0" smtClean="0">
              <a:solidFill>
                <a:schemeClr val="accent1">
                  <a:lumMod val="50000"/>
                </a:schemeClr>
              </a:solidFill>
            </a:rPr>
            <a:t>Challenges, Goals, Initiatives of highest importance to customer</a:t>
          </a:r>
          <a:endParaRPr lang="en-US" sz="2000" kern="1200" dirty="0">
            <a:solidFill>
              <a:schemeClr val="tx1"/>
            </a:solidFill>
          </a:endParaRPr>
        </a:p>
      </dsp:txBody>
      <dsp:txXfrm>
        <a:off x="242201" y="1030660"/>
        <a:ext cx="2343564" cy="904970"/>
      </dsp:txXfrm>
    </dsp:sp>
    <dsp:sp modelId="{C6AE9A0B-9A6D-4BA1-B91E-A9E6DE26374E}">
      <dsp:nvSpPr>
        <dsp:cNvPr id="0" name=""/>
        <dsp:cNvSpPr/>
      </dsp:nvSpPr>
      <dsp:spPr>
        <a:xfrm>
          <a:off x="478802" y="2061320"/>
          <a:ext cx="3168396" cy="904970"/>
        </a:xfrm>
        <a:prstGeom prst="roundRect">
          <a:avLst>
            <a:gd name="adj" fmla="val 10000"/>
          </a:avLst>
        </a:prstGeom>
        <a:solidFill>
          <a:schemeClr val="accent5">
            <a:lumMod val="60000"/>
            <a:lumOff val="40000"/>
            <a:alpha val="8000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smtClean="0">
              <a:solidFill>
                <a:srgbClr val="C00000"/>
              </a:solidFill>
            </a:rPr>
            <a:t>2) Business </a:t>
          </a:r>
          <a:r>
            <a:rPr lang="en-US" sz="1800" kern="1200" dirty="0" smtClean="0">
              <a:solidFill>
                <a:srgbClr val="C00000"/>
              </a:solidFill>
            </a:rPr>
            <a:t>Impact</a:t>
          </a:r>
        </a:p>
        <a:p>
          <a:pPr lvl="0" algn="l" defTabSz="800100">
            <a:lnSpc>
              <a:spcPct val="90000"/>
            </a:lnSpc>
            <a:spcBef>
              <a:spcPct val="0"/>
            </a:spcBef>
            <a:spcAft>
              <a:spcPct val="35000"/>
            </a:spcAft>
          </a:pPr>
          <a:endParaRPr lang="en-US" sz="1200" kern="1200" dirty="0" smtClean="0">
            <a:solidFill>
              <a:schemeClr val="accent1">
                <a:lumMod val="50000"/>
              </a:schemeClr>
            </a:solidFill>
          </a:endParaRPr>
        </a:p>
        <a:p>
          <a:pPr lvl="0" algn="l" defTabSz="800100">
            <a:lnSpc>
              <a:spcPct val="90000"/>
            </a:lnSpc>
            <a:spcBef>
              <a:spcPct val="0"/>
            </a:spcBef>
            <a:spcAft>
              <a:spcPct val="35000"/>
            </a:spcAft>
          </a:pPr>
          <a:r>
            <a:rPr lang="en-US" sz="1200" kern="1200" dirty="0" smtClean="0">
              <a:solidFill>
                <a:schemeClr val="accent1">
                  <a:lumMod val="50000"/>
                </a:schemeClr>
              </a:solidFill>
            </a:rPr>
            <a:t>Qualitative and Quantitative Value Opportunities</a:t>
          </a:r>
          <a:endParaRPr lang="en-US" sz="1200" kern="1200" dirty="0">
            <a:solidFill>
              <a:schemeClr val="accent1">
                <a:lumMod val="50000"/>
              </a:schemeClr>
            </a:solidFill>
          </a:endParaRPr>
        </a:p>
      </dsp:txBody>
      <dsp:txXfrm>
        <a:off x="478802" y="2061320"/>
        <a:ext cx="2343564" cy="904970"/>
      </dsp:txXfrm>
    </dsp:sp>
    <dsp:sp modelId="{DDE5830D-0DDF-4FF2-B40E-74D4FFB57B83}">
      <dsp:nvSpPr>
        <dsp:cNvPr id="0" name=""/>
        <dsp:cNvSpPr/>
      </dsp:nvSpPr>
      <dsp:spPr>
        <a:xfrm>
          <a:off x="715403" y="3091981"/>
          <a:ext cx="3168396" cy="904970"/>
        </a:xfrm>
        <a:prstGeom prst="roundRect">
          <a:avLst>
            <a:gd name="adj" fmla="val 10000"/>
          </a:avLst>
        </a:prstGeom>
        <a:solidFill>
          <a:schemeClr val="accent5">
            <a:lumMod val="60000"/>
            <a:lumOff val="40000"/>
            <a:alpha val="8000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rgbClr val="C00000"/>
              </a:solidFill>
            </a:rPr>
            <a:t>3) Improvement Area</a:t>
          </a:r>
          <a:endParaRPr lang="en-US" sz="1800" kern="1200" dirty="0" smtClean="0">
            <a:solidFill>
              <a:srgbClr val="C00000"/>
            </a:solidFill>
          </a:endParaRPr>
        </a:p>
        <a:p>
          <a:pPr lvl="0" algn="l" defTabSz="800100">
            <a:lnSpc>
              <a:spcPct val="90000"/>
            </a:lnSpc>
            <a:spcBef>
              <a:spcPct val="0"/>
            </a:spcBef>
            <a:spcAft>
              <a:spcPct val="35000"/>
            </a:spcAft>
          </a:pPr>
          <a:r>
            <a:rPr lang="en-US" sz="1200" kern="1200" dirty="0" smtClean="0">
              <a:solidFill>
                <a:schemeClr val="accent1">
                  <a:lumMod val="50000"/>
                </a:schemeClr>
              </a:solidFill>
            </a:rPr>
            <a:t>High level description of proposed solution </a:t>
          </a:r>
        </a:p>
      </dsp:txBody>
      <dsp:txXfrm>
        <a:off x="715403" y="3091981"/>
        <a:ext cx="2343564" cy="904970"/>
      </dsp:txXfrm>
    </dsp:sp>
    <dsp:sp modelId="{E9263087-2F66-4CC0-BF9C-052C7A85E002}">
      <dsp:nvSpPr>
        <dsp:cNvPr id="0" name=""/>
        <dsp:cNvSpPr/>
      </dsp:nvSpPr>
      <dsp:spPr>
        <a:xfrm>
          <a:off x="952004" y="4122641"/>
          <a:ext cx="3168396" cy="904970"/>
        </a:xfrm>
        <a:prstGeom prst="roundRect">
          <a:avLst>
            <a:gd name="adj" fmla="val 10000"/>
          </a:avLst>
        </a:prstGeom>
        <a:solidFill>
          <a:schemeClr val="accent5">
            <a:lumMod val="60000"/>
            <a:lumOff val="4000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rgbClr val="C00000"/>
              </a:solidFill>
            </a:rPr>
            <a:t>4) Credibility</a:t>
          </a:r>
          <a:endParaRPr lang="en-US" sz="1800" kern="1200" dirty="0" smtClean="0">
            <a:solidFill>
              <a:srgbClr val="C00000"/>
            </a:solidFill>
          </a:endParaRPr>
        </a:p>
        <a:p>
          <a:pPr lvl="0" algn="l" defTabSz="800100">
            <a:lnSpc>
              <a:spcPct val="90000"/>
            </a:lnSpc>
            <a:spcBef>
              <a:spcPct val="0"/>
            </a:spcBef>
            <a:spcAft>
              <a:spcPct val="35000"/>
            </a:spcAft>
          </a:pPr>
          <a:r>
            <a:rPr lang="en-US" sz="1200" kern="1200" dirty="0" smtClean="0">
              <a:solidFill>
                <a:schemeClr val="accent1">
                  <a:lumMod val="50000"/>
                </a:schemeClr>
              </a:solidFill>
            </a:rPr>
            <a:t>References, Demos,</a:t>
          </a:r>
          <a:br>
            <a:rPr lang="en-US" sz="1200" kern="1200" dirty="0" smtClean="0">
              <a:solidFill>
                <a:schemeClr val="accent1">
                  <a:lumMod val="50000"/>
                </a:schemeClr>
              </a:solidFill>
            </a:rPr>
          </a:br>
          <a:r>
            <a:rPr lang="en-US" sz="1200" kern="1200" dirty="0" smtClean="0">
              <a:solidFill>
                <a:schemeClr val="accent1">
                  <a:lumMod val="50000"/>
                </a:schemeClr>
              </a:solidFill>
            </a:rPr>
            <a:t>Process &amp; Best Practices </a:t>
          </a:r>
          <a:r>
            <a:rPr lang="en-US" sz="1200" kern="1200" dirty="0" smtClean="0">
              <a:solidFill>
                <a:schemeClr val="tx1"/>
              </a:solidFill>
            </a:rPr>
            <a:t/>
          </a:r>
          <a:br>
            <a:rPr lang="en-US" sz="1200" kern="1200" dirty="0" smtClean="0">
              <a:solidFill>
                <a:schemeClr val="tx1"/>
              </a:solidFill>
            </a:rPr>
          </a:br>
          <a:endParaRPr lang="en-US" sz="1200" kern="1200" dirty="0">
            <a:solidFill>
              <a:schemeClr val="tx1"/>
            </a:solidFill>
          </a:endParaRPr>
        </a:p>
      </dsp:txBody>
      <dsp:txXfrm>
        <a:off x="952004" y="4122641"/>
        <a:ext cx="2343564" cy="904970"/>
      </dsp:txXfrm>
    </dsp:sp>
    <dsp:sp modelId="{56AFF819-60B0-4C82-8B26-402FF24873E2}">
      <dsp:nvSpPr>
        <dsp:cNvPr id="0" name=""/>
        <dsp:cNvSpPr/>
      </dsp:nvSpPr>
      <dsp:spPr>
        <a:xfrm>
          <a:off x="2585765" y="661130"/>
          <a:ext cx="588230" cy="588230"/>
        </a:xfrm>
        <a:prstGeom prst="downArrow">
          <a:avLst>
            <a:gd name="adj1" fmla="val 55000"/>
            <a:gd name="adj2" fmla="val 45000"/>
          </a:avLst>
        </a:prstGeom>
        <a:solidFill>
          <a:schemeClr val="bg1">
            <a:alpha val="90000"/>
          </a:schemeClr>
        </a:solidFill>
        <a:ln w="25400" cap="flat" cmpd="sng" algn="ctr">
          <a:solidFill>
            <a:schemeClr val="accent1">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2585765" y="661130"/>
        <a:ext cx="588230" cy="588230"/>
      </dsp:txXfrm>
    </dsp:sp>
    <dsp:sp modelId="{C4708309-7E6C-46F8-AF0A-A950291A905C}">
      <dsp:nvSpPr>
        <dsp:cNvPr id="0" name=""/>
        <dsp:cNvSpPr/>
      </dsp:nvSpPr>
      <dsp:spPr>
        <a:xfrm>
          <a:off x="2822366" y="1691791"/>
          <a:ext cx="588230" cy="588230"/>
        </a:xfrm>
        <a:prstGeom prst="downArrow">
          <a:avLst>
            <a:gd name="adj1" fmla="val 55000"/>
            <a:gd name="adj2" fmla="val 45000"/>
          </a:avLst>
        </a:prstGeom>
        <a:solidFill>
          <a:schemeClr val="accent1">
            <a:lumMod val="40000"/>
            <a:lumOff val="60000"/>
            <a:alpha val="90000"/>
          </a:schemeClr>
        </a:solidFill>
        <a:ln w="25400" cap="flat" cmpd="sng" algn="ctr">
          <a:solidFill>
            <a:schemeClr val="accent1">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2822366" y="1691791"/>
        <a:ext cx="588230" cy="588230"/>
      </dsp:txXfrm>
    </dsp:sp>
    <dsp:sp modelId="{1353D41C-651F-4F1C-A4D0-D1A66054F119}">
      <dsp:nvSpPr>
        <dsp:cNvPr id="0" name=""/>
        <dsp:cNvSpPr/>
      </dsp:nvSpPr>
      <dsp:spPr>
        <a:xfrm>
          <a:off x="3058967" y="2707369"/>
          <a:ext cx="588230" cy="588230"/>
        </a:xfrm>
        <a:prstGeom prst="downArrow">
          <a:avLst>
            <a:gd name="adj1" fmla="val 55000"/>
            <a:gd name="adj2" fmla="val 45000"/>
          </a:avLst>
        </a:prstGeom>
        <a:solidFill>
          <a:schemeClr val="accent1">
            <a:lumMod val="40000"/>
            <a:lumOff val="60000"/>
            <a:alpha val="90000"/>
          </a:schemeClr>
        </a:solidFill>
        <a:ln w="25400" cap="flat" cmpd="sng" algn="ctr">
          <a:solidFill>
            <a:schemeClr val="accent1">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3058967" y="2707369"/>
        <a:ext cx="588230" cy="588230"/>
      </dsp:txXfrm>
    </dsp:sp>
    <dsp:sp modelId="{3403D8BA-5FDE-4296-9D97-CEC5B85B46F0}">
      <dsp:nvSpPr>
        <dsp:cNvPr id="0" name=""/>
        <dsp:cNvSpPr/>
      </dsp:nvSpPr>
      <dsp:spPr>
        <a:xfrm>
          <a:off x="3295568" y="3748084"/>
          <a:ext cx="588230" cy="588230"/>
        </a:xfrm>
        <a:prstGeom prst="downArrow">
          <a:avLst>
            <a:gd name="adj1" fmla="val 55000"/>
            <a:gd name="adj2" fmla="val 45000"/>
          </a:avLst>
        </a:prstGeom>
        <a:solidFill>
          <a:schemeClr val="accent1">
            <a:lumMod val="40000"/>
            <a:lumOff val="60000"/>
            <a:alpha val="90000"/>
          </a:schemeClr>
        </a:solidFill>
        <a:ln w="25400" cap="flat" cmpd="sng" algn="ctr">
          <a:solidFill>
            <a:schemeClr val="accent1">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3295568" y="3748084"/>
        <a:ext cx="588230" cy="5882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6.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474" cy="479399"/>
          </a:xfrm>
          <a:prstGeom prst="rect">
            <a:avLst/>
          </a:prstGeom>
        </p:spPr>
        <p:txBody>
          <a:bodyPr vert="horz" lIns="95674" tIns="47837" rIns="95674" bIns="47837" rtlCol="0"/>
          <a:lstStyle>
            <a:lvl1pPr algn="l">
              <a:defRPr sz="1300"/>
            </a:lvl1pPr>
          </a:lstStyle>
          <a:p>
            <a:endParaRPr lang="en-US"/>
          </a:p>
        </p:txBody>
      </p:sp>
      <p:sp>
        <p:nvSpPr>
          <p:cNvPr id="3" name="Date Placeholder 2"/>
          <p:cNvSpPr>
            <a:spLocks noGrp="1"/>
          </p:cNvSpPr>
          <p:nvPr>
            <p:ph type="dt" sz="quarter" idx="1"/>
          </p:nvPr>
        </p:nvSpPr>
        <p:spPr>
          <a:xfrm>
            <a:off x="4144055" y="0"/>
            <a:ext cx="3169474" cy="479399"/>
          </a:xfrm>
          <a:prstGeom prst="rect">
            <a:avLst/>
          </a:prstGeom>
        </p:spPr>
        <p:txBody>
          <a:bodyPr vert="horz" lIns="95674" tIns="47837" rIns="95674" bIns="47837" rtlCol="0"/>
          <a:lstStyle>
            <a:lvl1pPr algn="r">
              <a:defRPr sz="1300"/>
            </a:lvl1pPr>
          </a:lstStyle>
          <a:p>
            <a:fld id="{06C181CF-A042-4832-BDD5-38EDC3E6E011}" type="datetimeFigureOut">
              <a:rPr lang="en-US" smtClean="0"/>
              <a:pPr/>
              <a:t>4/18/2011</a:t>
            </a:fld>
            <a:endParaRPr lang="en-US"/>
          </a:p>
        </p:txBody>
      </p:sp>
      <p:sp>
        <p:nvSpPr>
          <p:cNvPr id="4" name="Footer Placeholder 3"/>
          <p:cNvSpPr>
            <a:spLocks noGrp="1"/>
          </p:cNvSpPr>
          <p:nvPr>
            <p:ph type="ftr" sz="quarter" idx="2"/>
          </p:nvPr>
        </p:nvSpPr>
        <p:spPr>
          <a:xfrm>
            <a:off x="0" y="9120149"/>
            <a:ext cx="3169474" cy="479399"/>
          </a:xfrm>
          <a:prstGeom prst="rect">
            <a:avLst/>
          </a:prstGeom>
        </p:spPr>
        <p:txBody>
          <a:bodyPr vert="horz" lIns="95674" tIns="47837" rIns="95674" bIns="47837" rtlCol="0" anchor="b"/>
          <a:lstStyle>
            <a:lvl1pPr algn="l">
              <a:defRPr sz="1300"/>
            </a:lvl1pPr>
          </a:lstStyle>
          <a:p>
            <a:endParaRPr lang="en-US"/>
          </a:p>
        </p:txBody>
      </p:sp>
      <p:sp>
        <p:nvSpPr>
          <p:cNvPr id="5" name="Slide Number Placeholder 4"/>
          <p:cNvSpPr>
            <a:spLocks noGrp="1"/>
          </p:cNvSpPr>
          <p:nvPr>
            <p:ph type="sldNum" sz="quarter" idx="3"/>
          </p:nvPr>
        </p:nvSpPr>
        <p:spPr>
          <a:xfrm>
            <a:off x="4144055" y="9120149"/>
            <a:ext cx="3169474" cy="479399"/>
          </a:xfrm>
          <a:prstGeom prst="rect">
            <a:avLst/>
          </a:prstGeom>
        </p:spPr>
        <p:txBody>
          <a:bodyPr vert="horz" lIns="95674" tIns="47837" rIns="95674" bIns="47837" rtlCol="0" anchor="b"/>
          <a:lstStyle>
            <a:lvl1pPr algn="r">
              <a:defRPr sz="1300"/>
            </a:lvl1pPr>
          </a:lstStyle>
          <a:p>
            <a:fld id="{0E045E17-82EF-4621-8E74-4DB5DB1C856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699" cy="480060"/>
          </a:xfrm>
          <a:prstGeom prst="rect">
            <a:avLst/>
          </a:prstGeom>
        </p:spPr>
        <p:txBody>
          <a:bodyPr vert="horz" lIns="95071" tIns="47536" rIns="95071" bIns="47536" rtlCol="0"/>
          <a:lstStyle>
            <a:lvl1pPr algn="l">
              <a:defRPr sz="1300"/>
            </a:lvl1pPr>
          </a:lstStyle>
          <a:p>
            <a:endParaRPr lang="en-US"/>
          </a:p>
        </p:txBody>
      </p:sp>
      <p:sp>
        <p:nvSpPr>
          <p:cNvPr id="3" name="Date Placeholder 2"/>
          <p:cNvSpPr>
            <a:spLocks noGrp="1"/>
          </p:cNvSpPr>
          <p:nvPr>
            <p:ph type="dt" idx="1"/>
          </p:nvPr>
        </p:nvSpPr>
        <p:spPr>
          <a:xfrm>
            <a:off x="4143843" y="0"/>
            <a:ext cx="3169699" cy="480060"/>
          </a:xfrm>
          <a:prstGeom prst="rect">
            <a:avLst/>
          </a:prstGeom>
        </p:spPr>
        <p:txBody>
          <a:bodyPr vert="horz" lIns="95071" tIns="47536" rIns="95071" bIns="47536" rtlCol="0"/>
          <a:lstStyle>
            <a:lvl1pPr algn="r">
              <a:defRPr sz="1300"/>
            </a:lvl1pPr>
          </a:lstStyle>
          <a:p>
            <a:fld id="{5B3CCA9C-E570-492E-B787-71E9E4B3DD38}" type="datetimeFigureOut">
              <a:rPr lang="en-US" smtClean="0"/>
              <a:pPr/>
              <a:t>4/18/2011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071" tIns="47536" rIns="95071" bIns="47536" rtlCol="0" anchor="ctr"/>
          <a:lstStyle/>
          <a:p>
            <a:endParaRPr lang="en-US"/>
          </a:p>
        </p:txBody>
      </p:sp>
      <p:sp>
        <p:nvSpPr>
          <p:cNvPr id="5" name="Notes Placeholder 4"/>
          <p:cNvSpPr>
            <a:spLocks noGrp="1"/>
          </p:cNvSpPr>
          <p:nvPr>
            <p:ph type="body" sz="quarter" idx="3"/>
          </p:nvPr>
        </p:nvSpPr>
        <p:spPr>
          <a:xfrm>
            <a:off x="731853" y="4560570"/>
            <a:ext cx="5851497" cy="4320540"/>
          </a:xfrm>
          <a:prstGeom prst="rect">
            <a:avLst/>
          </a:prstGeom>
        </p:spPr>
        <p:txBody>
          <a:bodyPr vert="horz" lIns="95071" tIns="47536" rIns="95071" bIns="4753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119497"/>
            <a:ext cx="3169699" cy="480060"/>
          </a:xfrm>
          <a:prstGeom prst="rect">
            <a:avLst/>
          </a:prstGeom>
        </p:spPr>
        <p:txBody>
          <a:bodyPr vert="horz" lIns="95071" tIns="47536" rIns="95071" bIns="47536" rtlCol="0" anchor="b"/>
          <a:lstStyle>
            <a:lvl1pPr algn="l">
              <a:defRPr sz="1300"/>
            </a:lvl1pPr>
          </a:lstStyle>
          <a:p>
            <a:endParaRPr lang="en-US"/>
          </a:p>
        </p:txBody>
      </p:sp>
      <p:sp>
        <p:nvSpPr>
          <p:cNvPr id="7" name="Slide Number Placeholder 6"/>
          <p:cNvSpPr>
            <a:spLocks noGrp="1"/>
          </p:cNvSpPr>
          <p:nvPr>
            <p:ph type="sldNum" sz="quarter" idx="5"/>
          </p:nvPr>
        </p:nvSpPr>
        <p:spPr>
          <a:xfrm>
            <a:off x="4143843" y="9119497"/>
            <a:ext cx="3169699" cy="480060"/>
          </a:xfrm>
          <a:prstGeom prst="rect">
            <a:avLst/>
          </a:prstGeom>
        </p:spPr>
        <p:txBody>
          <a:bodyPr vert="horz" lIns="95071" tIns="47536" rIns="95071" bIns="47536" rtlCol="0" anchor="b"/>
          <a:lstStyle>
            <a:lvl1pPr algn="r">
              <a:defRPr sz="1300"/>
            </a:lvl1pPr>
          </a:lstStyle>
          <a:p>
            <a:fld id="{0764BD10-A002-4C14-8765-7063E5386E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a:p>
            <a:pPr>
              <a:spcBef>
                <a:spcPct val="0"/>
              </a:spcBef>
            </a:pPr>
            <a:endParaRPr lang="en-US" dirty="0" smtClean="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121610-54F5-40AA-B45F-A62D3F961DB7}" type="slidenum">
              <a:rPr lang="en-US">
                <a:latin typeface="Arial" pitchFamily="34" charset="0"/>
              </a:rPr>
              <a:pPr/>
              <a:t>4</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fld id="{639EDE48-1120-4731-988B-10B2264B8513}" type="slidenum">
              <a:rPr lang="en-US" smtClean="0"/>
              <a:pPr/>
              <a:t>20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9CD8D84-2332-44B3-A8E2-D27327E80B48}" type="slidenum">
              <a:rPr lang="en-US" smtClean="0"/>
              <a:pPr/>
              <a:t>21</a:t>
            </a:fld>
            <a:endParaRPr lang="en-US" dirty="0" smtClean="0"/>
          </a:p>
        </p:txBody>
      </p:sp>
      <p:sp>
        <p:nvSpPr>
          <p:cNvPr id="31747" name="Rectangle 2"/>
          <p:cNvSpPr>
            <a:spLocks noGrp="1" noRot="1" noChangeAspect="1" noChangeArrowheads="1" noTextEdit="1"/>
          </p:cNvSpPr>
          <p:nvPr>
            <p:ph type="sldImg"/>
          </p:nvPr>
        </p:nvSpPr>
        <p:spPr>
          <a:xfrm>
            <a:off x="1095375" y="393700"/>
            <a:ext cx="5072063" cy="3803650"/>
          </a:xfrm>
          <a:ln/>
        </p:spPr>
      </p:sp>
      <p:sp>
        <p:nvSpPr>
          <p:cNvPr id="31748" name="Rectangle 3"/>
          <p:cNvSpPr>
            <a:spLocks noGrp="1" noChangeArrowheads="1"/>
          </p:cNvSpPr>
          <p:nvPr>
            <p:ph type="body" idx="1"/>
          </p:nvPr>
        </p:nvSpPr>
        <p:spPr>
          <a:xfrm>
            <a:off x="400881" y="4357922"/>
            <a:ext cx="6589644" cy="4828473"/>
          </a:xfrm>
          <a:noFill/>
          <a:ln/>
        </p:spPr>
        <p:txBody>
          <a:bodyPr lIns="95322" tIns="47661" rIns="95322" bIns="47661"/>
          <a:lstStyle/>
          <a:p>
            <a:pPr eaLnBrk="1" hangingPunct="1"/>
            <a:r>
              <a:rPr lang="en-US" dirty="0" smtClean="0"/>
              <a:t>PTC holds… title </a:t>
            </a:r>
          </a:p>
          <a:p>
            <a:pPr eaLnBrk="1" hangingPunct="1"/>
            <a:r>
              <a:rPr lang="en-US" dirty="0" smtClean="0"/>
              <a:t>PTC’s customers include some of the most recognized brands across broad industries</a:t>
            </a:r>
          </a:p>
          <a:p>
            <a:pPr eaLnBrk="1" hangingPunct="1"/>
            <a:endParaRPr lang="en-US" dirty="0" smtClean="0"/>
          </a:p>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Komatsu America has established a dynamic publishing system that will allow it to repurpose engineering source data to create technical publications and automate the delivery of product information to the field.  </a:t>
            </a:r>
          </a:p>
          <a:p>
            <a:r>
              <a:rPr lang="en-US" dirty="0" smtClean="0"/>
              <a:t>Komatsu estimates that it can save $900,000 annually by reducing its direct and indirect costs of localization, automating its processes and communication with outsourced agencies, and consolidating information shared globally across its business groups.  </a:t>
            </a:r>
          </a:p>
          <a:p>
            <a:endParaRPr lang="en-US" dirty="0"/>
          </a:p>
        </p:txBody>
      </p:sp>
      <p:sp>
        <p:nvSpPr>
          <p:cNvPr id="4" name="Slide Number Placeholder 3"/>
          <p:cNvSpPr>
            <a:spLocks noGrp="1"/>
          </p:cNvSpPr>
          <p:nvPr>
            <p:ph type="sldNum" idx="10"/>
          </p:nvPr>
        </p:nvSpPr>
        <p:spPr/>
        <p:txBody>
          <a:bodyPr/>
          <a:lstStyle/>
          <a:p>
            <a:pPr>
              <a:defRPr/>
            </a:pPr>
            <a:fld id="{5B87A810-0831-486C-9775-961A7D602EAB}" type="slidenum">
              <a:rPr lang="en-US" smtClean="0">
                <a:solidFill>
                  <a:prstClr val="black"/>
                </a:solidFill>
              </a:rPr>
              <a:pPr>
                <a:defRPr/>
              </a:pPr>
              <a:t>23</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Komatsu America has established a dynamic publishing system that will allow it to repurpose engineering source data to create technical publications and automate the delivery of product information to the field.  </a:t>
            </a:r>
          </a:p>
          <a:p>
            <a:r>
              <a:rPr lang="en-US" dirty="0" smtClean="0"/>
              <a:t>Komatsu estimates that it can save $900,000 annually by reducing its direct and indirect costs of localization, automating its processes and communication with outsourced agencies, and consolidating information shared globally across its business groups.  </a:t>
            </a:r>
          </a:p>
          <a:p>
            <a:endParaRPr lang="en-US" dirty="0"/>
          </a:p>
        </p:txBody>
      </p:sp>
      <p:sp>
        <p:nvSpPr>
          <p:cNvPr id="4" name="Slide Number Placeholder 3"/>
          <p:cNvSpPr>
            <a:spLocks noGrp="1"/>
          </p:cNvSpPr>
          <p:nvPr>
            <p:ph type="sldNum" idx="10"/>
          </p:nvPr>
        </p:nvSpPr>
        <p:spPr/>
        <p:txBody>
          <a:bodyPr/>
          <a:lstStyle/>
          <a:p>
            <a:pPr>
              <a:defRPr/>
            </a:pPr>
            <a:fld id="{5B87A810-0831-486C-9775-961A7D602EAB}" type="slidenum">
              <a:rPr lang="en-US" smtClean="0">
                <a:solidFill>
                  <a:prstClr val="black"/>
                </a:solidFill>
              </a:rPr>
              <a:pPr>
                <a:defRPr/>
              </a:pPr>
              <a:t>24</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documented by Giga in a study entitled “Total Economic Impact of Collaborative Product</a:t>
            </a:r>
          </a:p>
          <a:p>
            <a:pPr>
              <a:spcBef>
                <a:spcPct val="0"/>
              </a:spcBef>
            </a:pPr>
            <a:r>
              <a:rPr lang="en-US" smtClean="0"/>
              <a:t>Development,” the benefits of using an enterprise PLM solution can be:</a:t>
            </a:r>
          </a:p>
          <a:p>
            <a:pPr>
              <a:spcBef>
                <a:spcPct val="0"/>
              </a:spcBef>
            </a:pPr>
            <a:r>
              <a:rPr lang="en-US" b="1" smtClean="0"/>
              <a:t>Reduce product development lifecycle time by 40%</a:t>
            </a:r>
            <a:endParaRPr lang="en-US" smtClean="0"/>
          </a:p>
          <a:p>
            <a:pPr>
              <a:spcBef>
                <a:spcPct val="0"/>
              </a:spcBef>
            </a:pPr>
            <a:r>
              <a:rPr lang="en-US" smtClean="0"/>
              <a:t>Accelerates information sharing between design engineers with robust collaboration</a:t>
            </a:r>
          </a:p>
          <a:p>
            <a:pPr>
              <a:spcBef>
                <a:spcPct val="0"/>
              </a:spcBef>
            </a:pPr>
            <a:r>
              <a:rPr lang="en-US" smtClean="0"/>
              <a:t>spaces aggregating required information, project timelines and activity assignments.</a:t>
            </a:r>
          </a:p>
          <a:p>
            <a:pPr>
              <a:spcBef>
                <a:spcPct val="0"/>
              </a:spcBef>
            </a:pPr>
            <a:r>
              <a:rPr lang="en-US" smtClean="0"/>
              <a:t>• </a:t>
            </a:r>
            <a:r>
              <a:rPr lang="en-US" b="1" smtClean="0"/>
              <a:t>Reduce number of process errors by 50%</a:t>
            </a:r>
            <a:endParaRPr lang="en-US" smtClean="0"/>
          </a:p>
          <a:p>
            <a:pPr>
              <a:spcBef>
                <a:spcPct val="0"/>
              </a:spcBef>
            </a:pPr>
            <a:r>
              <a:rPr lang="en-US" smtClean="0"/>
              <a:t>Ensures that participants are using the most up-to-date and accurate product data.</a:t>
            </a:r>
          </a:p>
          <a:p>
            <a:pPr>
              <a:spcBef>
                <a:spcPct val="0"/>
              </a:spcBef>
            </a:pPr>
            <a:r>
              <a:rPr lang="en-US" smtClean="0"/>
              <a:t>• </a:t>
            </a:r>
            <a:r>
              <a:rPr lang="en-US" b="1" smtClean="0"/>
              <a:t>Reduce product development travel expenses by 65%</a:t>
            </a:r>
            <a:endParaRPr lang="en-US" smtClean="0"/>
          </a:p>
          <a:p>
            <a:pPr>
              <a:spcBef>
                <a:spcPct val="0"/>
              </a:spcBef>
            </a:pPr>
            <a:r>
              <a:rPr lang="en-US" smtClean="0"/>
              <a:t>Powers collaboration spaces that aggregate all required information and include</a:t>
            </a:r>
          </a:p>
          <a:p>
            <a:pPr>
              <a:spcBef>
                <a:spcPct val="0"/>
              </a:spcBef>
            </a:pPr>
            <a:r>
              <a:rPr lang="en-US" smtClean="0"/>
              <a:t>discussion forums and meeting spaces to conduct design reviews and other virtual</a:t>
            </a:r>
          </a:p>
          <a:p>
            <a:pPr>
              <a:spcBef>
                <a:spcPct val="0"/>
              </a:spcBef>
            </a:pPr>
            <a:r>
              <a:rPr lang="en-US" smtClean="0"/>
              <a:t>meetings.</a:t>
            </a:r>
          </a:p>
          <a:p>
            <a:pPr>
              <a:spcBef>
                <a:spcPct val="0"/>
              </a:spcBef>
            </a:pPr>
            <a:r>
              <a:rPr lang="en-US" smtClean="0"/>
              <a:t>• </a:t>
            </a:r>
            <a:r>
              <a:rPr lang="en-US" b="1" smtClean="0"/>
              <a:t>Reduce engineering change order processing time by 85%</a:t>
            </a:r>
            <a:endParaRPr lang="en-US" smtClean="0"/>
          </a:p>
          <a:p>
            <a:pPr>
              <a:spcBef>
                <a:spcPct val="0"/>
              </a:spcBef>
            </a:pPr>
            <a:r>
              <a:rPr lang="en-US" smtClean="0"/>
              <a:t>Delivers automated, standards-based engineering change processes (spanning request,</a:t>
            </a:r>
          </a:p>
          <a:p>
            <a:pPr>
              <a:spcBef>
                <a:spcPct val="0"/>
              </a:spcBef>
            </a:pPr>
            <a:r>
              <a:rPr lang="en-US" smtClean="0"/>
              <a:t>analysis, and notification) containing supporting data, assignments and activity tracking</a:t>
            </a:r>
          </a:p>
          <a:p>
            <a:pPr>
              <a:spcBef>
                <a:spcPct val="0"/>
              </a:spcBef>
            </a:pPr>
            <a:r>
              <a:rPr lang="en-US" smtClean="0"/>
              <a:t>for monitoring.</a:t>
            </a:r>
          </a:p>
          <a:p>
            <a:pPr>
              <a:spcBef>
                <a:spcPct val="0"/>
              </a:spcBef>
            </a:pPr>
            <a:r>
              <a:rPr lang="en-US" smtClean="0"/>
              <a:t>• </a:t>
            </a:r>
            <a:r>
              <a:rPr lang="en-US" b="1" smtClean="0"/>
              <a:t>Reduce time to market by 40%</a:t>
            </a:r>
            <a:endParaRPr lang="en-US" smtClean="0"/>
          </a:p>
          <a:p>
            <a:pPr>
              <a:spcBef>
                <a:spcPct val="0"/>
              </a:spcBef>
            </a:pPr>
            <a:r>
              <a:rPr lang="en-US" smtClean="0"/>
              <a:t>Bridges the communication and exchange of product data between design and</a:t>
            </a:r>
          </a:p>
          <a:p>
            <a:pPr>
              <a:spcBef>
                <a:spcPct val="0"/>
              </a:spcBef>
            </a:pPr>
            <a:r>
              <a:rPr lang="en-US" smtClean="0"/>
              <a:t>manufacturing to meet time-to-market requirements.</a:t>
            </a:r>
          </a:p>
          <a:p>
            <a:pPr>
              <a:spcBef>
                <a:spcPct val="0"/>
              </a:spcBef>
            </a:pPr>
            <a:endParaRPr lang="en-US" smtClean="0"/>
          </a:p>
          <a:p>
            <a:pPr>
              <a:spcBef>
                <a:spcPct val="0"/>
              </a:spcBef>
            </a:pPr>
            <a:endParaRPr lang="en-US" smtClean="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121610-54F5-40AA-B45F-A62D3F961DB7}" type="slidenum">
              <a:rPr lang="en-US">
                <a:latin typeface="Arial" pitchFamily="34" charset="0"/>
              </a:rPr>
              <a:pPr/>
              <a:t>8</a:t>
            </a:fld>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a:p>
            <a:pPr>
              <a:spcBef>
                <a:spcPct val="0"/>
              </a:spcBef>
            </a:pPr>
            <a:endParaRPr lang="en-US" dirty="0" smtClean="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121610-54F5-40AA-B45F-A62D3F961DB7}" type="slidenum">
              <a:rPr lang="en-US">
                <a:latin typeface="Arial" pitchFamily="34" charset="0"/>
              </a:rPr>
              <a:pPr/>
              <a:t>10</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64BD10-A002-4C14-8765-7063E5386E90}" type="slidenum">
              <a:rPr lang="en-US" smtClean="0"/>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evaluate various impacts of poor quality</a:t>
            </a:r>
            <a:r>
              <a:rPr lang="en-US" baseline="0" dirty="0" smtClean="0"/>
              <a:t> service information throughout typical scenarios that we’ve witnessed throughout the industry – </a:t>
            </a:r>
          </a:p>
          <a:p>
            <a:r>
              <a:rPr lang="en-US" baseline="0" dirty="0" smtClean="0"/>
              <a:t>At the point of new product delivery – if supporting documentation such as assembly instructions and operator manuals are not available because of printing and translation schedules – new products don’t ship, revenue targets are missed and ultimately customer adoption cycles are slowed and could result in permanent missed market penetration.</a:t>
            </a:r>
          </a:p>
          <a:p>
            <a:r>
              <a:rPr lang="en-US" baseline="0" dirty="0" smtClean="0"/>
              <a:t>17 week cycles = Komatsu; localization = Ingersoll rand Club Car</a:t>
            </a:r>
          </a:p>
          <a:p>
            <a:endParaRPr lang="en-US" baseline="0" dirty="0" smtClean="0"/>
          </a:p>
          <a:p>
            <a:r>
              <a:rPr lang="en-US" baseline="0" dirty="0" smtClean="0"/>
              <a:t>&lt;CLICK&gt;</a:t>
            </a:r>
          </a:p>
          <a:p>
            <a:r>
              <a:rPr lang="en-US" baseline="0" dirty="0" smtClean="0"/>
              <a:t>Once in the market – your customers or support organizations – are responsible for the training and management of equipment utilization.  If information is poorly represented – maybe inaccurate text or graphics, or not available in a specific language – then your are facing increased errors and delayed equipment productivity.</a:t>
            </a:r>
          </a:p>
          <a:p>
            <a:r>
              <a:rPr lang="en-US" baseline="0" dirty="0" smtClean="0"/>
              <a:t>Technical illustration liabilities = Schneider Electric; localization costs = Komatsu</a:t>
            </a:r>
          </a:p>
          <a:p>
            <a:endParaRPr lang="en-US" baseline="0" dirty="0" smtClean="0"/>
          </a:p>
          <a:p>
            <a:r>
              <a:rPr lang="en-US" baseline="0" dirty="0" smtClean="0"/>
              <a:t>&lt;CLICK&gt;</a:t>
            </a:r>
          </a:p>
          <a:p>
            <a:r>
              <a:rPr lang="en-US" baseline="0" dirty="0" smtClean="0"/>
              <a:t>A tremendous opportunity for most product support and service organizations is the ability to correctly identify and supply spare parts to increase revenues – if your process has a high rate of “misdiagnosis” – then you’re likely cycling spares through your processes unnecessarily – burdening the spare parts operations and risking revenues – </a:t>
            </a:r>
          </a:p>
          <a:p>
            <a:r>
              <a:rPr lang="en-US" baseline="0" dirty="0" smtClean="0"/>
              <a:t>Ad-hoc systems risk future growth and revenue = CAT; </a:t>
            </a:r>
          </a:p>
          <a:p>
            <a:endParaRPr lang="en-US" baseline="0" dirty="0" smtClean="0"/>
          </a:p>
          <a:p>
            <a:r>
              <a:rPr lang="en-US" baseline="0" dirty="0" smtClean="0"/>
              <a:t>&lt;CLICK&gt;</a:t>
            </a:r>
          </a:p>
          <a:p>
            <a:r>
              <a:rPr lang="en-US" baseline="0" dirty="0" smtClean="0"/>
              <a:t>The most worrisome aspect for most organizations, whether it’s your own field service organization or your customer’s equipment management, is the lost time, profits and revenues related to inefficient services tasks in the field.  Not only are the costs high in terms of skilled technician productivity but the lost revenues/productivity of the equipment.</a:t>
            </a:r>
          </a:p>
          <a:p>
            <a:r>
              <a:rPr lang="en-US" baseline="0" dirty="0" smtClean="0"/>
              <a:t>$1M downtime = Vetco Gray energy; 30% billable time lost to “unfound” info = Nikon Precision EHT</a:t>
            </a:r>
          </a:p>
          <a:p>
            <a:endParaRPr lang="en-US" baseline="0" dirty="0" smtClean="0"/>
          </a:p>
          <a:p>
            <a:r>
              <a:rPr lang="en-US" baseline="0" dirty="0" smtClean="0"/>
              <a:t>&lt;CLICK&gt;</a:t>
            </a:r>
          </a:p>
          <a:p>
            <a:r>
              <a:rPr lang="en-US" baseline="0" dirty="0" smtClean="0"/>
              <a:t>Many organizations are working to increased the productivity of their call centers related to call management, customer knowledge, etc. but it’s actually an extremely time consuming task to support inbound calls from your extended support organization and your customers who are seeking information for procedures – information that they already have available in some method – but information that is too difficult to find</a:t>
            </a:r>
          </a:p>
          <a:p>
            <a:r>
              <a:rPr lang="en-US" baseline="0" dirty="0" smtClean="0"/>
              <a:t>60% of inbound calls looking for information already available = CAT; </a:t>
            </a:r>
          </a:p>
          <a:p>
            <a:endParaRPr lang="en-US" baseline="0" dirty="0" smtClean="0"/>
          </a:p>
          <a:p>
            <a:endParaRPr lang="en-US" baseline="0" dirty="0" smtClean="0"/>
          </a:p>
          <a:p>
            <a:r>
              <a:rPr lang="en-US" baseline="0" dirty="0" smtClean="0"/>
              <a:t>&lt;CLICK&gt;</a:t>
            </a:r>
          </a:p>
          <a:p>
            <a:r>
              <a:rPr lang="en-US" baseline="0" dirty="0" smtClean="0"/>
              <a:t>Finally, equipment and services that support highly regulated industries suffer the further burden of sustaining compliance and safety information requirements in their everyday processes.  If this information is not accessible and up to date, that equipment is forced offline resulting in lost revenues and potential penalties for non compliance.</a:t>
            </a:r>
          </a:p>
          <a:p>
            <a:r>
              <a:rPr lang="en-US" baseline="0" dirty="0" smtClean="0"/>
              <a:t>--new emissions = Komtasu; safety reports, plant shut down = Electrice de France</a:t>
            </a:r>
          </a:p>
          <a:p>
            <a:endParaRPr lang="en-US" baseline="0" dirty="0" smtClean="0"/>
          </a:p>
          <a:p>
            <a:endParaRPr lang="en-US" baseline="0" dirty="0" smtClean="0"/>
          </a:p>
          <a:p>
            <a:r>
              <a:rPr lang="en-US" baseline="0" dirty="0" smtClean="0"/>
              <a:t>&lt;CLICK&gt;</a:t>
            </a:r>
          </a:p>
          <a:p>
            <a:r>
              <a:rPr lang="en-US" baseline="0" dirty="0" smtClean="0"/>
              <a:t>Unfortunately, although supporting the same products – these downstream processes are disconnected and depend on disparate sources of information to support their tasks – resulting in inconsistent and unpredictable product performance.</a:t>
            </a:r>
            <a:endParaRPr lang="en-US" dirty="0" smtClean="0"/>
          </a:p>
        </p:txBody>
      </p:sp>
      <p:sp>
        <p:nvSpPr>
          <p:cNvPr id="4" name="Slide Number Placeholder 3"/>
          <p:cNvSpPr>
            <a:spLocks noGrp="1"/>
          </p:cNvSpPr>
          <p:nvPr>
            <p:ph type="sldNum" sz="quarter" idx="10"/>
          </p:nvPr>
        </p:nvSpPr>
        <p:spPr/>
        <p:txBody>
          <a:bodyPr/>
          <a:lstStyle/>
          <a:p>
            <a:pPr>
              <a:defRPr/>
            </a:pPr>
            <a:fld id="{FF51F370-4B34-4E34-B18F-16D871A6C765}" type="slidenum">
              <a:rPr lang="en-US" smtClean="0"/>
              <a:pPr>
                <a:defRPr/>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060" indent="-119060"/>
            <a:r>
              <a:rPr lang="en-US" dirty="0" smtClean="0"/>
              <a:t>Traditionally,</a:t>
            </a:r>
            <a:r>
              <a:rPr lang="en-US" baseline="0" dirty="0" smtClean="0"/>
              <a:t> companies measure the success of their technical documentation or publishing teams based on their ability to reduce costs and/or to meet information cycle times to meet shipping requirements.  </a:t>
            </a:r>
          </a:p>
          <a:p>
            <a:pPr marL="119060" indent="-119060"/>
            <a:endParaRPr lang="en-US" baseline="0" dirty="0" smtClean="0"/>
          </a:p>
          <a:p>
            <a:pPr marL="119060" indent="-119060"/>
            <a:r>
              <a:rPr lang="en-US" baseline="0" dirty="0" smtClean="0"/>
              <a:t>CLICK</a:t>
            </a:r>
            <a:endParaRPr lang="en-US" dirty="0" smtClean="0"/>
          </a:p>
          <a:p>
            <a:endParaRPr lang="en-US" dirty="0" smtClean="0"/>
          </a:p>
          <a:p>
            <a:endParaRPr lang="en-US" dirty="0" smtClean="0"/>
          </a:p>
          <a:p>
            <a:r>
              <a:rPr lang="en-US" dirty="0" smtClean="0"/>
              <a:t>However, it’s a much broader business opportunity to understand and measure the impact of technical communications to your downstream users – whether it’s in aftermarket services, spare parts, training, your dealer network and even your customers.</a:t>
            </a:r>
          </a:p>
          <a:p>
            <a:endParaRPr lang="en-US" dirty="0" smtClean="0"/>
          </a:p>
          <a:p>
            <a:r>
              <a:rPr lang="en-US" dirty="0" smtClean="0"/>
              <a:t>It’s the influence that your product, support and technical information has on the overall product performance, the customer’s satisfaction and the ability to generate better revenues and profits that is the real value behind Service Information.</a:t>
            </a:r>
            <a:endParaRPr lang="en-US" b="0" dirty="0"/>
          </a:p>
        </p:txBody>
      </p:sp>
      <p:sp>
        <p:nvSpPr>
          <p:cNvPr id="4" name="Slide Number Placeholder 3"/>
          <p:cNvSpPr>
            <a:spLocks noGrp="1"/>
          </p:cNvSpPr>
          <p:nvPr>
            <p:ph type="sldNum" sz="quarter" idx="10"/>
          </p:nvPr>
        </p:nvSpPr>
        <p:spPr/>
        <p:txBody>
          <a:bodyPr/>
          <a:lstStyle/>
          <a:p>
            <a:fld id="{FCAC7EB1-257D-4357-88B4-F87A56E2FAB2}" type="slidenum">
              <a:rPr lang="en-US" smtClean="0"/>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D8AFD44-7548-4149-8640-A04D3CA7AF66}" type="slidenum">
              <a:rPr lang="en-US">
                <a:solidFill>
                  <a:prstClr val="black"/>
                </a:solidFill>
                <a:latin typeface="Arial" pitchFamily="34" charset="0"/>
                <a:ea typeface="MS PGothic" pitchFamily="34" charset="-128"/>
              </a:rPr>
              <a:pPr/>
              <a:t>17</a:t>
            </a:fld>
            <a:endParaRPr lang="en-US" dirty="0">
              <a:solidFill>
                <a:prstClr val="black"/>
              </a:solidFill>
              <a:latin typeface="Arial" pitchFamily="34" charset="0"/>
              <a:ea typeface="MS PGothic" pitchFamily="34" charset="-128"/>
            </a:endParaRPr>
          </a:p>
        </p:txBody>
      </p:sp>
      <p:sp>
        <p:nvSpPr>
          <p:cNvPr id="43011" name="Rectangle 2"/>
          <p:cNvSpPr>
            <a:spLocks noGrp="1" noRot="1" noChangeAspect="1" noChangeArrowheads="1" noTextEdit="1"/>
          </p:cNvSpPr>
          <p:nvPr>
            <p:ph type="sldImg"/>
          </p:nvPr>
        </p:nvSpPr>
        <p:spPr>
          <a:xfrm>
            <a:off x="1257300" y="720725"/>
            <a:ext cx="4800600" cy="3600450"/>
          </a:xfrm>
          <a:solidFill>
            <a:srgbClr val="FFFFFF"/>
          </a:solidFill>
          <a:ln/>
        </p:spPr>
      </p:sp>
      <p:sp>
        <p:nvSpPr>
          <p:cNvPr id="43012" name="Rectangle 3"/>
          <p:cNvSpPr>
            <a:spLocks noGrp="1" noChangeArrowheads="1"/>
          </p:cNvSpPr>
          <p:nvPr>
            <p:ph type="body" idx="1"/>
          </p:nvPr>
        </p:nvSpPr>
        <p:spPr>
          <a:xfrm>
            <a:off x="731193" y="4559835"/>
            <a:ext cx="5852821" cy="4320704"/>
          </a:xfrm>
          <a:solidFill>
            <a:srgbClr val="FFFFFF"/>
          </a:solidFill>
          <a:ln>
            <a:solidFill>
              <a:srgbClr val="000000"/>
            </a:solidFill>
          </a:ln>
        </p:spPr>
        <p:txBody>
          <a:bodyPr lIns="92495" tIns="46247" rIns="92495" bIns="46247"/>
          <a:lstStyle/>
          <a:p>
            <a:r>
              <a:rPr lang="en-US" dirty="0" smtClean="0">
                <a:latin typeface="Arial" pitchFamily="34" charset="0"/>
              </a:rPr>
              <a:t>As mentioned, Arbortext is the only fully integrated solution to provide all aspects of your technical (service information)</a:t>
            </a:r>
            <a:r>
              <a:rPr lang="en-US" baseline="0" dirty="0" smtClean="0">
                <a:latin typeface="Arial" pitchFamily="34" charset="0"/>
              </a:rPr>
              <a:t> </a:t>
            </a:r>
            <a:r>
              <a:rPr lang="en-US" dirty="0" smtClean="0">
                <a:latin typeface="Arial" pitchFamily="34" charset="0"/>
              </a:rPr>
              <a:t>communications needs.</a:t>
            </a:r>
            <a:r>
              <a:rPr lang="en-US" baseline="0" dirty="0" smtClean="0">
                <a:latin typeface="Arial" pitchFamily="34" charset="0"/>
              </a:rPr>
              <a:t>  Depending on your current environment, Arbortext software works with existing applications such as ERP, PLM, etc to create, illustrate, manage, associate, localize and deliver information in the context and media desired.</a:t>
            </a:r>
          </a:p>
          <a:p>
            <a:endParaRPr lang="en-US" baseline="0" dirty="0" smtClean="0">
              <a:latin typeface="Arial" pitchFamily="34" charset="0"/>
            </a:endParaRPr>
          </a:p>
          <a:p>
            <a:r>
              <a:rPr lang="en-US" baseline="0" dirty="0" smtClean="0">
                <a:latin typeface="Arial" pitchFamily="34" charset="0"/>
              </a:rPr>
              <a:t>(CLICK)</a:t>
            </a:r>
          </a:p>
          <a:p>
            <a:r>
              <a:rPr lang="en-US" baseline="0" dirty="0" smtClean="0">
                <a:latin typeface="Arial" pitchFamily="34" charset="0"/>
              </a:rPr>
              <a:t>It’s the mature, interoperable capabilities of PTC’s Arbortext (including other PTC products such as Windchill) that delivers a comprehensive footprint of value throughout your communications processes.</a:t>
            </a:r>
          </a:p>
          <a:p>
            <a:endParaRPr lang="en-US" baseline="0" dirty="0" smtClean="0">
              <a:latin typeface="Arial" pitchFamily="34" charset="0"/>
            </a:endParaRPr>
          </a:p>
          <a:p>
            <a:r>
              <a:rPr lang="en-US" baseline="0" dirty="0" smtClean="0">
                <a:latin typeface="Arial" pitchFamily="34" charset="0"/>
              </a:rPr>
              <a:t>When evaluating your technology options and long-term supportability, it’s imperative to consider how alternative, disparate technical publishing solutions will can support your products throughout their lifecycle and maintain the associativity with the product development cycle and your downstream processes.</a:t>
            </a:r>
          </a:p>
          <a:p>
            <a:endParaRPr lang="en-US" baseline="0" dirty="0" smtClean="0">
              <a:latin typeface="Arial" pitchFamily="34" charset="0"/>
            </a:endParaRPr>
          </a:p>
          <a:p>
            <a:r>
              <a:rPr lang="en-US" baseline="0" dirty="0" smtClean="0">
                <a:latin typeface="Arial" pitchFamily="34" charset="0"/>
              </a:rPr>
              <a:t>And based on your priorities, PTC can provide a methodology and process roadmap to achieve short-term and long-term success.  CLICK</a:t>
            </a:r>
            <a:endParaRPr lang="en-US" dirty="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64BD10-A002-4C14-8765-7063E5386E90}"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descr="Industrial cover.png"/>
          <p:cNvPicPr>
            <a:picLocks noChangeAspect="1"/>
          </p:cNvPicPr>
          <p:nvPr userDrawn="1"/>
        </p:nvPicPr>
        <p:blipFill>
          <a:blip r:embed="rId2" cstate="print"/>
          <a:stretch>
            <a:fillRect/>
          </a:stretch>
        </p:blipFill>
        <p:spPr>
          <a:xfrm>
            <a:off x="377" y="283"/>
            <a:ext cx="9143245" cy="6857434"/>
          </a:xfrm>
          <a:prstGeom prst="rect">
            <a:avLst/>
          </a:prstGeom>
        </p:spPr>
      </p:pic>
      <p:sp>
        <p:nvSpPr>
          <p:cNvPr id="2" name="Title 1"/>
          <p:cNvSpPr>
            <a:spLocks noGrp="1"/>
          </p:cNvSpPr>
          <p:nvPr>
            <p:ph type="ctrTitle" hasCustomPrompt="1"/>
          </p:nvPr>
        </p:nvSpPr>
        <p:spPr>
          <a:xfrm>
            <a:off x="603504" y="1976887"/>
            <a:ext cx="6296230" cy="430887"/>
          </a:xfrm>
        </p:spPr>
        <p:txBody>
          <a:bodyPr wrap="square" anchor="t" anchorCtr="0">
            <a:spAutoFit/>
          </a:bodyPr>
          <a:lstStyle>
            <a:lvl1pPr>
              <a:defRPr sz="2800">
                <a:solidFill>
                  <a:schemeClr val="tx1"/>
                </a:solidFill>
              </a:defRPr>
            </a:lvl1pPr>
          </a:lstStyle>
          <a:p>
            <a:r>
              <a:rPr lang="en-US" dirty="0" smtClean="0"/>
              <a:t>Click to Add Presentation Title</a:t>
            </a:r>
            <a:endParaRPr lang="en-US" dirty="0"/>
          </a:p>
        </p:txBody>
      </p:sp>
      <p:sp>
        <p:nvSpPr>
          <p:cNvPr id="3" name="Subtitle 2"/>
          <p:cNvSpPr>
            <a:spLocks noGrp="1"/>
          </p:cNvSpPr>
          <p:nvPr>
            <p:ph type="subTitle" idx="1" hasCustomPrompt="1"/>
          </p:nvPr>
        </p:nvSpPr>
        <p:spPr>
          <a:xfrm>
            <a:off x="4951144" y="5925312"/>
            <a:ext cx="3741308" cy="492443"/>
          </a:xfrm>
        </p:spPr>
        <p:txBody>
          <a:bodyPr wrap="square">
            <a:spAutoFit/>
          </a:bodyPr>
          <a:lstStyle>
            <a:lvl1pPr marL="0" indent="0" algn="r">
              <a:spcBef>
                <a:spcPts val="0"/>
              </a:spcBef>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Presenter’s Name</a:t>
            </a:r>
            <a:br>
              <a:rPr lang="en-US" dirty="0" smtClean="0"/>
            </a:br>
            <a:r>
              <a:rPr lang="en-US" dirty="0" smtClean="0"/>
              <a:t>Date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900" y="1380744"/>
            <a:ext cx="5526088"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3"/>
          </p:nvPr>
        </p:nvSpPr>
        <p:spPr>
          <a:xfrm>
            <a:off x="219250" y="1380744"/>
            <a:ext cx="2771600"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6"/>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Picture 2" descr="5356_CorpPPT_Thank YOu.png"/>
          <p:cNvPicPr>
            <a:picLocks noChangeAspect="1"/>
          </p:cNvPicPr>
          <p:nvPr userDrawn="1"/>
        </p:nvPicPr>
        <p:blipFill>
          <a:blip r:embed="rId2" cstate="print"/>
          <a:stretch>
            <a:fillRect/>
          </a:stretch>
        </p:blipFill>
        <p:spPr>
          <a:xfrm>
            <a:off x="377" y="283"/>
            <a:ext cx="9143245" cy="6857434"/>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 2009 PTC</a:t>
            </a:r>
          </a:p>
        </p:txBody>
      </p:sp>
      <p:sp>
        <p:nvSpPr>
          <p:cNvPr id="5" name="Rectangle 6"/>
          <p:cNvSpPr>
            <a:spLocks noGrp="1" noChangeArrowheads="1"/>
          </p:cNvSpPr>
          <p:nvPr>
            <p:ph type="sldNum" sz="quarter" idx="11"/>
          </p:nvPr>
        </p:nvSpPr>
        <p:spPr>
          <a:xfrm>
            <a:off x="341313" y="6735763"/>
            <a:ext cx="444500" cy="106362"/>
          </a:xfrm>
          <a:prstGeom prst="rect">
            <a:avLst/>
          </a:prstGeom>
          <a:ln/>
        </p:spPr>
        <p:txBody>
          <a:bodyPr/>
          <a:lstStyle>
            <a:lvl1pPr>
              <a:defRPr/>
            </a:lvl1pPr>
          </a:lstStyle>
          <a:p>
            <a:pPr>
              <a:defRPr/>
            </a:pPr>
            <a:fld id="{E732F4B1-9CF6-4CD3-B727-2336CC7DF315}"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514349"/>
            <a:ext cx="8002588" cy="714375"/>
          </a:xfrm>
        </p:spPr>
        <p:txBody>
          <a:bodyPr/>
          <a:lstStyle/>
          <a:p>
            <a:r>
              <a:rPr lang="en-US" smtClean="0"/>
              <a:t>Click to edit Master title style</a:t>
            </a:r>
            <a:endParaRPr lang="en-US"/>
          </a:p>
        </p:txBody>
      </p:sp>
      <p:sp>
        <p:nvSpPr>
          <p:cNvPr id="3" name="Rectangle 8"/>
          <p:cNvSpPr>
            <a:spLocks noGrp="1" noChangeArrowheads="1"/>
          </p:cNvSpPr>
          <p:nvPr>
            <p:ph type="sldNum" sz="quarter" idx="11"/>
          </p:nvPr>
        </p:nvSpPr>
        <p:spPr>
          <a:xfrm>
            <a:off x="1336963" y="6629400"/>
            <a:ext cx="444500" cy="106362"/>
          </a:xfrm>
          <a:prstGeom prst="rect">
            <a:avLst/>
          </a:prstGeom>
          <a:ln/>
        </p:spPr>
        <p:txBody>
          <a:bodyPr/>
          <a:lstStyle>
            <a:lvl1pPr>
              <a:defRPr sz="1200" baseline="0"/>
            </a:lvl1pPr>
          </a:lstStyle>
          <a:p>
            <a:pPr>
              <a:defRPr/>
            </a:pPr>
            <a:fld id="{DE78850C-A11D-4E8B-AC2C-D79D637D5900}" type="slidenum">
              <a:rPr lang="en-US" smtClean="0">
                <a:solidFill>
                  <a:srgbClr val="000000"/>
                </a:solidFill>
              </a:rPr>
              <a:pPr>
                <a:defRPr/>
              </a:pPr>
              <a:t>‹#›</a:t>
            </a:fld>
            <a:endParaRPr lang="en-US" dirty="0">
              <a:solidFill>
                <a:srgbClr val="000000"/>
              </a:solidFill>
            </a:endParaRPr>
          </a:p>
        </p:txBody>
      </p:sp>
      <p:sp>
        <p:nvSpPr>
          <p:cNvPr id="4" name="Rectangle 7"/>
          <p:cNvSpPr>
            <a:spLocks noGrp="1" noChangeArrowheads="1"/>
          </p:cNvSpPr>
          <p:nvPr>
            <p:ph type="ftr" sz="quarter" idx="10"/>
          </p:nvPr>
        </p:nvSpPr>
        <p:spPr>
          <a:xfrm>
            <a:off x="8201025" y="6735763"/>
            <a:ext cx="585788" cy="107722"/>
          </a:xfrm>
          <a:ln/>
        </p:spPr>
        <p:txBody>
          <a:bodyPr/>
          <a:lstStyle>
            <a:lvl1pPr>
              <a:defRPr/>
            </a:lvl1pPr>
          </a:lstStyle>
          <a:p>
            <a:pPr>
              <a:defRPr/>
            </a:pPr>
            <a:r>
              <a:rPr lang="en-US" dirty="0" smtClean="0">
                <a:solidFill>
                  <a:srgbClr val="FFFFFF"/>
                </a:solidFill>
              </a:rPr>
              <a:t>© 2010  PTC</a:t>
            </a:r>
            <a:endParaRPr lang="en-US" dirty="0">
              <a:solidFill>
                <a:srgbClr val="FFFFFF"/>
              </a:solidFill>
            </a:endParaRP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1F5BC668-065B-44C5-B8BE-21DB0E84B9BB}" type="datetimeFigureOut">
              <a:rPr lang="en-US" smtClean="0"/>
              <a:pPr/>
              <a:t>4/18/2011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1C1FB64C-2541-4EC2-8F05-02C90FD6F17F}" type="slidenum">
              <a:rPr lang="en-US" smtClean="0"/>
              <a:pPr/>
              <a:t>‹#›</a:t>
            </a:fld>
            <a:endParaRPr lang="en-US"/>
          </a:p>
        </p:txBody>
      </p:sp>
      <p:sp>
        <p:nvSpPr>
          <p:cNvPr id="6" name="Text Placeholder 9"/>
          <p:cNvSpPr>
            <a:spLocks noGrp="1"/>
          </p:cNvSpPr>
          <p:nvPr>
            <p:ph type="body" sz="quarter" idx="13" hasCustomPrompt="1"/>
          </p:nvPr>
        </p:nvSpPr>
        <p:spPr>
          <a:xfrm>
            <a:off x="219457" y="706223"/>
            <a:ext cx="8697532" cy="338554"/>
          </a:xfrm>
        </p:spPr>
        <p:txBody>
          <a:bodyPr vert="horz" wrap="square" lIns="0" tIns="0" rIns="0" bIns="0" rtlCol="0" anchor="t" anchorCtr="0">
            <a:noAutofit/>
          </a:bodyPr>
          <a:lstStyle>
            <a:lvl1pPr>
              <a:buFontTx/>
              <a:buNone/>
              <a:defRPr lang="en-US" sz="2200" b="0" i="0" kern="1200" dirty="0">
                <a:solidFill>
                  <a:srgbClr val="4C4D4F"/>
                </a:solidFill>
                <a:latin typeface="Arial Narrow" pitchFamily="34" charset="0"/>
                <a:ea typeface="+mn-ea"/>
                <a:cs typeface="+mn-cs"/>
              </a:defRPr>
            </a:lvl1pPr>
          </a:lstStyle>
          <a:p>
            <a:pPr marL="230188" lvl="0" indent="-230188" algn="l" defTabSz="914400" rtl="0" eaLnBrk="1" latinLnBrk="0" hangingPunct="1">
              <a:spcBef>
                <a:spcPct val="20000"/>
              </a:spcBef>
              <a:buClr>
                <a:srgbClr val="0090D0"/>
              </a:buClr>
              <a:buFontTx/>
              <a:buNone/>
            </a:pPr>
            <a:r>
              <a:rPr lang="en-US" dirty="0" smtClean="0"/>
              <a:t>Click to add subtitle</a:t>
            </a:r>
            <a:endParaRPr lang="en-US" dirty="0"/>
          </a:p>
        </p:txBody>
      </p:sp>
      <p:sp>
        <p:nvSpPr>
          <p:cNvPr id="9" name="Text Placeholder 8"/>
          <p:cNvSpPr>
            <a:spLocks noGrp="1"/>
          </p:cNvSpPr>
          <p:nvPr>
            <p:ph type="body" sz="quarter" idx="14" hasCustomPrompt="1"/>
          </p:nvPr>
        </p:nvSpPr>
        <p:spPr>
          <a:xfrm>
            <a:off x="2322576" y="6711696"/>
            <a:ext cx="4498848" cy="109728"/>
          </a:xfrm>
        </p:spPr>
        <p:txBody>
          <a:bodyPr anchor="ctr" anchorCtr="0"/>
          <a:lstStyle>
            <a:lvl1pPr algn="ctr">
              <a:defRPr sz="700" b="1">
                <a:latin typeface="+mn-lt"/>
              </a:defRPr>
            </a:lvl1pPr>
            <a:lvl2pPr>
              <a:defRPr sz="700" b="1">
                <a:latin typeface="+mn-lt"/>
              </a:defRPr>
            </a:lvl2pPr>
            <a:lvl3pPr>
              <a:defRPr sz="700" b="1">
                <a:latin typeface="+mn-lt"/>
              </a:defRPr>
            </a:lvl3pPr>
            <a:lvl4pPr>
              <a:defRPr sz="700" b="1">
                <a:latin typeface="+mn-lt"/>
              </a:defRPr>
            </a:lvl4pPr>
            <a:lvl5pPr>
              <a:defRPr sz="700" b="1">
                <a:latin typeface="+mn-lt"/>
              </a:defRPr>
            </a:lvl5pPr>
          </a:lstStyle>
          <a:p>
            <a:r>
              <a:rPr lang="en-US" dirty="0" smtClean="0"/>
              <a:t>PTC Confidential and forward looking information subject to change without notice</a:t>
            </a:r>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8201025" y="6735763"/>
            <a:ext cx="585788" cy="107722"/>
          </a:xfrm>
          <a:prstGeom prst="rect">
            <a:avLst/>
          </a:prstGeom>
        </p:spPr>
        <p:txBody>
          <a:bodyPr/>
          <a:lstStyle>
            <a:lvl1pPr>
              <a:defRPr/>
            </a:lvl1pPr>
          </a:lstStyle>
          <a:p>
            <a:pPr eaLnBrk="0" fontAlgn="base" hangingPunct="0">
              <a:lnSpc>
                <a:spcPct val="90000"/>
              </a:lnSpc>
              <a:spcBef>
                <a:spcPct val="0"/>
              </a:spcBef>
              <a:spcAft>
                <a:spcPct val="0"/>
              </a:spcAft>
            </a:pPr>
            <a:r>
              <a:rPr lang="en-US" sz="1400" dirty="0">
                <a:solidFill>
                  <a:srgbClr val="000000"/>
                </a:solidFill>
                <a:latin typeface="Arial Narrow" pitchFamily="34" charset="0"/>
              </a:rPr>
              <a:t>© 2006 PTC</a:t>
            </a:r>
          </a:p>
        </p:txBody>
      </p:sp>
      <p:sp>
        <p:nvSpPr>
          <p:cNvPr id="5" name="Slide Number Placeholder 4"/>
          <p:cNvSpPr>
            <a:spLocks noGrp="1"/>
          </p:cNvSpPr>
          <p:nvPr>
            <p:ph type="sldNum" sz="quarter" idx="11"/>
          </p:nvPr>
        </p:nvSpPr>
        <p:spPr>
          <a:xfrm>
            <a:off x="341313" y="6735763"/>
            <a:ext cx="444500" cy="106362"/>
          </a:xfrm>
          <a:prstGeom prst="rect">
            <a:avLst/>
          </a:prstGeom>
        </p:spPr>
        <p:txBody>
          <a:bodyPr/>
          <a:lstStyle>
            <a:lvl1pPr>
              <a:defRPr/>
            </a:lvl1pPr>
          </a:lstStyle>
          <a:p>
            <a:fld id="{9CA92A60-00BB-4EF5-8BED-276ECFF73EF3}" type="slidenum">
              <a:rPr lang="en-US">
                <a:solidFill>
                  <a:srgbClr val="000000"/>
                </a:solidFill>
              </a:rPr>
              <a:pPr/>
              <a:t>‹#›</a:t>
            </a:fld>
            <a:endParaRPr lang="en-US" dirty="0">
              <a:solidFill>
                <a:srgbClr val="000000"/>
              </a:solidFill>
            </a:endParaRPr>
          </a:p>
        </p:txBody>
      </p:sp>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 2009 PTC</a:t>
            </a:r>
          </a:p>
        </p:txBody>
      </p:sp>
      <p:sp>
        <p:nvSpPr>
          <p:cNvPr id="5" name="Rectangle 6"/>
          <p:cNvSpPr>
            <a:spLocks noGrp="1" noChangeArrowheads="1"/>
          </p:cNvSpPr>
          <p:nvPr>
            <p:ph type="sldNum" sz="quarter" idx="11"/>
          </p:nvPr>
        </p:nvSpPr>
        <p:spPr>
          <a:xfrm>
            <a:off x="341313" y="6735763"/>
            <a:ext cx="444500" cy="106362"/>
          </a:xfrm>
          <a:prstGeom prst="rect">
            <a:avLst/>
          </a:prstGeom>
          <a:ln/>
        </p:spPr>
        <p:txBody>
          <a:bodyPr/>
          <a:lstStyle>
            <a:lvl1pPr>
              <a:defRPr/>
            </a:lvl1pPr>
          </a:lstStyle>
          <a:p>
            <a:pPr>
              <a:defRPr/>
            </a:pPr>
            <a:fld id="{E732F4B1-9CF6-4CD3-B727-2336CC7DF315}"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5"/>
          <p:cNvGrpSpPr/>
          <p:nvPr userDrawn="1"/>
        </p:nvGrpSpPr>
        <p:grpSpPr>
          <a:xfrm>
            <a:off x="0" y="0"/>
            <a:ext cx="9144000" cy="6858000"/>
            <a:chOff x="0" y="0"/>
            <a:chExt cx="9144000" cy="6858000"/>
          </a:xfrm>
        </p:grpSpPr>
        <p:pic>
          <p:nvPicPr>
            <p:cNvPr id="7" name="Picture 6" descr="Corporate_cover.jpg"/>
            <p:cNvPicPr>
              <a:picLocks noChangeAspect="1"/>
            </p:cNvPicPr>
            <p:nvPr userDrawn="1"/>
          </p:nvPicPr>
          <p:blipFill>
            <a:blip r:embed="rId2" cstate="print"/>
            <a:stretch>
              <a:fillRect/>
            </a:stretch>
          </p:blipFill>
          <p:spPr>
            <a:xfrm>
              <a:off x="0" y="0"/>
              <a:ext cx="9144000" cy="6858000"/>
            </a:xfrm>
            <a:prstGeom prst="rect">
              <a:avLst/>
            </a:prstGeom>
          </p:spPr>
        </p:pic>
        <p:pic>
          <p:nvPicPr>
            <p:cNvPr id="8" name="Picture 7" descr="PTC Brand for Cover.png"/>
            <p:cNvPicPr>
              <a:picLocks noChangeAspect="1"/>
            </p:cNvPicPr>
            <p:nvPr userDrawn="1"/>
          </p:nvPicPr>
          <p:blipFill>
            <a:blip r:embed="rId3" cstate="print"/>
            <a:stretch>
              <a:fillRect/>
            </a:stretch>
          </p:blipFill>
          <p:spPr>
            <a:xfrm>
              <a:off x="448396" y="304833"/>
              <a:ext cx="8247207" cy="761937"/>
            </a:xfrm>
            <a:prstGeom prst="rect">
              <a:avLst/>
            </a:prstGeom>
          </p:spPr>
        </p:pic>
      </p:grpSp>
      <p:sp>
        <p:nvSpPr>
          <p:cNvPr id="2" name="Title 1"/>
          <p:cNvSpPr>
            <a:spLocks noGrp="1"/>
          </p:cNvSpPr>
          <p:nvPr>
            <p:ph type="ctrTitle" hasCustomPrompt="1"/>
          </p:nvPr>
        </p:nvSpPr>
        <p:spPr>
          <a:xfrm>
            <a:off x="585216" y="1976887"/>
            <a:ext cx="6296230" cy="430887"/>
          </a:xfrm>
        </p:spPr>
        <p:txBody>
          <a:bodyPr wrap="square" anchor="t" anchorCtr="0">
            <a:spAutoFit/>
          </a:bodyPr>
          <a:lstStyle>
            <a:lvl1pPr>
              <a:defRPr sz="2800">
                <a:solidFill>
                  <a:schemeClr val="tx1"/>
                </a:solidFill>
              </a:defRPr>
            </a:lvl1pPr>
          </a:lstStyle>
          <a:p>
            <a:r>
              <a:rPr lang="en-US" dirty="0" smtClean="0"/>
              <a:t>Click to Add Presentation Title</a:t>
            </a:r>
            <a:endParaRPr lang="en-US" dirty="0"/>
          </a:p>
        </p:txBody>
      </p:sp>
      <p:sp>
        <p:nvSpPr>
          <p:cNvPr id="3" name="Subtitle 2"/>
          <p:cNvSpPr>
            <a:spLocks noGrp="1"/>
          </p:cNvSpPr>
          <p:nvPr>
            <p:ph type="subTitle" idx="1" hasCustomPrompt="1"/>
          </p:nvPr>
        </p:nvSpPr>
        <p:spPr>
          <a:xfrm>
            <a:off x="4951144" y="5696712"/>
            <a:ext cx="3741308" cy="492443"/>
          </a:xfrm>
        </p:spPr>
        <p:txBody>
          <a:bodyPr wrap="square">
            <a:spAutoFit/>
          </a:bodyPr>
          <a:lstStyle>
            <a:lvl1pPr marL="0" indent="0" algn="r">
              <a:spcBef>
                <a:spcPts val="0"/>
              </a:spcBef>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Presenter’s Name</a:t>
            </a:r>
            <a:br>
              <a:rPr lang="en-US" dirty="0" smtClean="0"/>
            </a:br>
            <a:r>
              <a:rPr lang="en-US" dirty="0" smtClean="0"/>
              <a:t>Date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4" name="Picture 13" descr="5356_CorpPPT_sectionbreak.png"/>
          <p:cNvPicPr>
            <a:picLocks noChangeAspect="1"/>
          </p:cNvPicPr>
          <p:nvPr userDrawn="1"/>
        </p:nvPicPr>
        <p:blipFill>
          <a:blip r:embed="rId2" cstate="print"/>
          <a:stretch>
            <a:fillRect/>
          </a:stretch>
        </p:blipFill>
        <p:spPr>
          <a:xfrm>
            <a:off x="377" y="283"/>
            <a:ext cx="9143245" cy="6857434"/>
          </a:xfrm>
          <a:prstGeom prst="rect">
            <a:avLst/>
          </a:prstGeom>
        </p:spPr>
      </p:pic>
      <p:sp>
        <p:nvSpPr>
          <p:cNvPr id="23" name="Rectangle 22"/>
          <p:cNvSpPr/>
          <p:nvPr userDrawn="1"/>
        </p:nvSpPr>
        <p:spPr bwMode="auto">
          <a:xfrm flipV="1">
            <a:off x="0" y="667586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smtClean="0">
              <a:solidFill>
                <a:srgbClr val="000000"/>
              </a:solidFill>
            </a:endParaRPr>
          </a:p>
        </p:txBody>
      </p:sp>
      <p:sp>
        <p:nvSpPr>
          <p:cNvPr id="24" name="Rectangle 6"/>
          <p:cNvSpPr txBox="1">
            <a:spLocks noChangeArrowheads="1"/>
          </p:cNvSpPr>
          <p:nvPr userDrawn="1"/>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hangingPunct="0">
              <a:spcBef>
                <a:spcPct val="0"/>
              </a:spcBef>
              <a:spcAft>
                <a:spcPct val="0"/>
              </a:spcAft>
              <a:defRPr/>
            </a:pPr>
            <a:fld id="{8D7874BA-B114-4D1F-A449-70AD1C45E88A}" type="slidenum">
              <a:rPr lang="en-US" smtClean="0">
                <a:solidFill>
                  <a:srgbClr val="4D4D4F"/>
                </a:solidFill>
                <a:ea typeface="MS PGothic" pitchFamily="34" charset="-128"/>
              </a:rPr>
              <a:pPr algn="r" eaLnBrk="0" fontAlgn="base" hangingPunct="0">
                <a:spcBef>
                  <a:spcPct val="0"/>
                </a:spcBef>
                <a:spcAft>
                  <a:spcPct val="0"/>
                </a:spcAft>
                <a:defRPr/>
              </a:pPr>
              <a:t>‹#›</a:t>
            </a:fld>
            <a:endParaRPr lang="en-US" dirty="0">
              <a:solidFill>
                <a:srgbClr val="4D4D4F"/>
              </a:solidFill>
              <a:ea typeface="MS PGothic" pitchFamily="34" charset="-128"/>
            </a:endParaRPr>
          </a:p>
        </p:txBody>
      </p:sp>
      <p:sp>
        <p:nvSpPr>
          <p:cNvPr id="12" name="Subtitle 2"/>
          <p:cNvSpPr>
            <a:spLocks noGrp="1" noChangeAspect="1"/>
          </p:cNvSpPr>
          <p:nvPr>
            <p:ph type="subTitle" idx="15"/>
          </p:nvPr>
        </p:nvSpPr>
        <p:spPr>
          <a:xfrm>
            <a:off x="440814" y="4257052"/>
            <a:ext cx="8255129" cy="338328"/>
          </a:xfrm>
        </p:spPr>
        <p:txBody>
          <a:bodyPr/>
          <a:lstStyle>
            <a:lvl1pPr marL="0" indent="0" algn="l">
              <a:buNone/>
              <a:defRPr sz="24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 name="Title 21"/>
          <p:cNvSpPr>
            <a:spLocks noGrp="1"/>
          </p:cNvSpPr>
          <p:nvPr>
            <p:ph type="title"/>
          </p:nvPr>
        </p:nvSpPr>
        <p:spPr>
          <a:xfrm>
            <a:off x="441324" y="3064727"/>
            <a:ext cx="8255129" cy="457200"/>
          </a:xfrm>
        </p:spPr>
        <p:txBody>
          <a:bodyPr/>
          <a:lstStyle>
            <a:lvl1pPr algn="l">
              <a:defRPr sz="2800"/>
            </a:lvl1pPr>
          </a:lstStyle>
          <a:p>
            <a:r>
              <a:rPr lang="en-US" smtClean="0"/>
              <a:t>Click to edit Master 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4" name="Picture 13" descr="5356_CorpPPT_sectionbreak.png"/>
          <p:cNvPicPr>
            <a:picLocks noChangeAspect="1"/>
          </p:cNvPicPr>
          <p:nvPr userDrawn="1"/>
        </p:nvPicPr>
        <p:blipFill>
          <a:blip r:embed="rId2" cstate="print"/>
          <a:stretch>
            <a:fillRect/>
          </a:stretch>
        </p:blipFill>
        <p:spPr>
          <a:xfrm>
            <a:off x="377" y="283"/>
            <a:ext cx="9143245" cy="6857434"/>
          </a:xfrm>
          <a:prstGeom prst="rect">
            <a:avLst/>
          </a:prstGeom>
        </p:spPr>
      </p:pic>
      <p:sp>
        <p:nvSpPr>
          <p:cNvPr id="23" name="Rectangle 22"/>
          <p:cNvSpPr/>
          <p:nvPr userDrawn="1"/>
        </p:nvSpPr>
        <p:spPr bwMode="auto">
          <a:xfrm flipV="1">
            <a:off x="0" y="667586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smtClean="0">
              <a:solidFill>
                <a:srgbClr val="000000"/>
              </a:solidFill>
            </a:endParaRPr>
          </a:p>
        </p:txBody>
      </p:sp>
      <p:sp>
        <p:nvSpPr>
          <p:cNvPr id="24" name="Rectangle 6"/>
          <p:cNvSpPr txBox="1">
            <a:spLocks noChangeArrowheads="1"/>
          </p:cNvSpPr>
          <p:nvPr userDrawn="1"/>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25" name="Rectangle 5"/>
          <p:cNvSpPr txBox="1">
            <a:spLocks noChangeArrowheads="1"/>
          </p:cNvSpPr>
          <p:nvPr userDrawn="1"/>
        </p:nvSpPr>
        <p:spPr bwMode="auto">
          <a:xfrm>
            <a:off x="231775" y="6711449"/>
            <a:ext cx="1801368"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800">
                <a:solidFill>
                  <a:schemeClr val="bg1"/>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tx1"/>
                </a:solidFill>
                <a:effectLst/>
                <a:uLnTx/>
                <a:uFillTx/>
                <a:latin typeface="Arial" charset="0"/>
                <a:ea typeface="MS PGothic" pitchFamily="34" charset="-128"/>
                <a:cs typeface="+mn-cs"/>
              </a:rPr>
              <a:t>INDUSTRIAL</a:t>
            </a:r>
          </a:p>
        </p:txBody>
      </p:sp>
      <p:sp>
        <p:nvSpPr>
          <p:cNvPr id="12" name="Subtitle 2"/>
          <p:cNvSpPr>
            <a:spLocks noGrp="1" noChangeAspect="1"/>
          </p:cNvSpPr>
          <p:nvPr>
            <p:ph type="subTitle" idx="15"/>
          </p:nvPr>
        </p:nvSpPr>
        <p:spPr>
          <a:xfrm>
            <a:off x="440814" y="4257052"/>
            <a:ext cx="8255129" cy="338328"/>
          </a:xfrm>
        </p:spPr>
        <p:txBody>
          <a:bodyPr/>
          <a:lstStyle>
            <a:lvl1pPr marL="0" indent="0" algn="l">
              <a:buNone/>
              <a:defRPr sz="24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 name="Title 21"/>
          <p:cNvSpPr>
            <a:spLocks noGrp="1"/>
          </p:cNvSpPr>
          <p:nvPr>
            <p:ph type="title"/>
          </p:nvPr>
        </p:nvSpPr>
        <p:spPr>
          <a:xfrm>
            <a:off x="441324" y="3064727"/>
            <a:ext cx="8255129" cy="457200"/>
          </a:xfrm>
        </p:spPr>
        <p:txBody>
          <a:bodyPr/>
          <a:lstStyle>
            <a:lvl1pPr algn="l">
              <a:defRPr sz="2800"/>
            </a:lvl1pPr>
          </a:lstStyle>
          <a:p>
            <a:r>
              <a:rPr lang="en-US" smtClean="0"/>
              <a:t>Click to edit Master 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7"/>
          <p:cNvSpPr>
            <a:spLocks noGrp="1"/>
          </p:cNvSpPr>
          <p:nvPr>
            <p:ph type="title"/>
          </p:nvPr>
        </p:nvSpPr>
        <p:spPr>
          <a:xfrm>
            <a:off x="216100" y="192088"/>
            <a:ext cx="7612056" cy="457200"/>
          </a:xfrm>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6100" y="896112"/>
            <a:ext cx="7095744" cy="338806"/>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
        <p:nvSpPr>
          <p:cNvPr id="9" name="Text Placeholder 8"/>
          <p:cNvSpPr>
            <a:spLocks noGrp="1"/>
          </p:cNvSpPr>
          <p:nvPr>
            <p:ph type="body" sz="quarter" idx="16"/>
          </p:nvPr>
        </p:nvSpPr>
        <p:spPr>
          <a:xfrm>
            <a:off x="216100" y="1380744"/>
            <a:ext cx="7098988" cy="5029200"/>
          </a:xfrm>
        </p:spPr>
        <p:txBody>
          <a:bodyPr/>
          <a:lstStyle>
            <a:lvl1pPr>
              <a:buFont typeface="Arial"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 name="Group 11"/>
          <p:cNvGrpSpPr/>
          <p:nvPr userDrawn="1"/>
        </p:nvGrpSpPr>
        <p:grpSpPr>
          <a:xfrm>
            <a:off x="7871257" y="1167799"/>
            <a:ext cx="1017949" cy="5216712"/>
            <a:chOff x="7871257" y="1167799"/>
            <a:chExt cx="1017949" cy="5216712"/>
          </a:xfrm>
        </p:grpSpPr>
        <p:pic>
          <p:nvPicPr>
            <p:cNvPr id="13" name="Picture 12" descr="Shoes.png"/>
            <p:cNvPicPr>
              <a:picLocks noChangeAspect="1"/>
            </p:cNvPicPr>
            <p:nvPr userDrawn="1"/>
          </p:nvPicPr>
          <p:blipFill>
            <a:blip r:embed="rId2" cstate="print"/>
            <a:stretch>
              <a:fillRect/>
            </a:stretch>
          </p:blipFill>
          <p:spPr>
            <a:xfrm>
              <a:off x="7871257" y="5342181"/>
              <a:ext cx="1017948" cy="1042330"/>
            </a:xfrm>
            <a:prstGeom prst="roundRect">
              <a:avLst>
                <a:gd name="adj" fmla="val 0"/>
              </a:avLst>
            </a:prstGeom>
            <a:solidFill>
              <a:srgbClr val="FFFFFF">
                <a:shade val="85000"/>
              </a:srgbClr>
            </a:solidFill>
            <a:ln w="12700">
              <a:solidFill>
                <a:schemeClr val="accent6"/>
              </a:solidFill>
            </a:ln>
            <a:effectLst/>
          </p:spPr>
        </p:pic>
        <p:pic>
          <p:nvPicPr>
            <p:cNvPr id="14" name="Picture 13" descr="Airbus A380.png"/>
            <p:cNvPicPr>
              <a:picLocks noChangeAspect="1"/>
            </p:cNvPicPr>
            <p:nvPr userDrawn="1"/>
          </p:nvPicPr>
          <p:blipFill>
            <a:blip r:embed="rId3" cstate="print"/>
            <a:stretch>
              <a:fillRect/>
            </a:stretch>
          </p:blipFill>
          <p:spPr>
            <a:xfrm>
              <a:off x="7871257" y="1167799"/>
              <a:ext cx="1017948" cy="1042330"/>
            </a:xfrm>
            <a:prstGeom prst="roundRect">
              <a:avLst>
                <a:gd name="adj" fmla="val 0"/>
              </a:avLst>
            </a:prstGeom>
            <a:solidFill>
              <a:srgbClr val="FFFFFF">
                <a:shade val="85000"/>
              </a:srgbClr>
            </a:solidFill>
            <a:ln w="12700">
              <a:solidFill>
                <a:schemeClr val="accent6"/>
              </a:solidFill>
            </a:ln>
            <a:effectLst/>
          </p:spPr>
        </p:pic>
        <p:pic>
          <p:nvPicPr>
            <p:cNvPr id="18" name="Picture 17" descr="Car.png"/>
            <p:cNvPicPr>
              <a:picLocks noChangeAspect="1"/>
            </p:cNvPicPr>
            <p:nvPr userDrawn="1"/>
          </p:nvPicPr>
          <p:blipFill>
            <a:blip r:embed="rId4" cstate="print"/>
            <a:stretch>
              <a:fillRect/>
            </a:stretch>
          </p:blipFill>
          <p:spPr>
            <a:xfrm>
              <a:off x="7871258" y="3950721"/>
              <a:ext cx="1017948" cy="1042330"/>
            </a:xfrm>
            <a:prstGeom prst="roundRect">
              <a:avLst>
                <a:gd name="adj" fmla="val 0"/>
              </a:avLst>
            </a:prstGeom>
            <a:solidFill>
              <a:srgbClr val="FFFFFF">
                <a:shade val="85000"/>
              </a:srgbClr>
            </a:solidFill>
            <a:ln w="12700">
              <a:solidFill>
                <a:schemeClr val="accent6"/>
              </a:solidFill>
            </a:ln>
            <a:effectLst/>
          </p:spPr>
        </p:pic>
        <p:pic>
          <p:nvPicPr>
            <p:cNvPr id="19" name="Picture 18" descr="Computer and cell phone.png"/>
            <p:cNvPicPr>
              <a:picLocks noChangeAspect="1"/>
            </p:cNvPicPr>
            <p:nvPr userDrawn="1"/>
          </p:nvPicPr>
          <p:blipFill>
            <a:blip r:embed="rId5" cstate="print"/>
            <a:stretch>
              <a:fillRect/>
            </a:stretch>
          </p:blipFill>
          <p:spPr>
            <a:xfrm>
              <a:off x="7871257" y="2559260"/>
              <a:ext cx="1017948" cy="1042330"/>
            </a:xfrm>
            <a:prstGeom prst="roundRect">
              <a:avLst>
                <a:gd name="adj" fmla="val 0"/>
              </a:avLst>
            </a:prstGeom>
            <a:solidFill>
              <a:srgbClr val="FFFFFF">
                <a:shade val="85000"/>
              </a:srgbClr>
            </a:solidFill>
            <a:ln w="12700">
              <a:solidFill>
                <a:schemeClr val="accent6"/>
              </a:solidFill>
            </a:ln>
            <a:effectLst/>
          </p:spPr>
        </p:pic>
      </p:grpSp>
    </p:spTree>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 y="1380744"/>
            <a:ext cx="8699737" cy="5029200"/>
          </a:xfrm>
        </p:spPr>
        <p:txBody>
          <a:bodyPr>
            <a:noAutofit/>
          </a:bodyPr>
          <a:lstStyle>
            <a:lvl1pPr marL="230188" indent="-230188">
              <a:spcBef>
                <a:spcPts val="1800"/>
              </a:spcBef>
              <a:buClr>
                <a:schemeClr val="accent1"/>
              </a:buClr>
              <a:defRPr sz="2000">
                <a:solidFill>
                  <a:schemeClr val="accent1"/>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922"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40856"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22" y="1380744"/>
            <a:ext cx="2748477" cy="50292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5" name="Title 14"/>
          <p:cNvSpPr>
            <a:spLocks noGrp="1"/>
          </p:cNvSpPr>
          <p:nvPr>
            <p:ph type="title"/>
          </p:nvPr>
        </p:nvSpPr>
        <p:spPr/>
        <p:txBody>
          <a:bodyPr/>
          <a:lstStyle/>
          <a:p>
            <a:r>
              <a:rPr lang="en-US" smtClean="0"/>
              <a:t>Click to edit Master title style</a:t>
            </a:r>
            <a:endParaRPr lang="en-US"/>
          </a:p>
        </p:txBody>
      </p:sp>
      <p:sp>
        <p:nvSpPr>
          <p:cNvPr id="20" name="Content Placeholder 19"/>
          <p:cNvSpPr>
            <a:spLocks noGrp="1"/>
          </p:cNvSpPr>
          <p:nvPr>
            <p:ph sz="quarter" idx="15"/>
          </p:nvPr>
        </p:nvSpPr>
        <p:spPr>
          <a:xfrm>
            <a:off x="3181000" y="1380744"/>
            <a:ext cx="2752344" cy="50292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2" name="Content Placeholder 21"/>
          <p:cNvSpPr>
            <a:spLocks noGrp="1"/>
          </p:cNvSpPr>
          <p:nvPr>
            <p:ph sz="quarter" idx="16"/>
          </p:nvPr>
        </p:nvSpPr>
        <p:spPr>
          <a:xfrm>
            <a:off x="6148120" y="1380744"/>
            <a:ext cx="2752344" cy="50292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Subtitle 2"/>
          <p:cNvSpPr>
            <a:spLocks noGrp="1" noChangeAspect="1"/>
          </p:cNvSpPr>
          <p:nvPr>
            <p:ph type="subTitle" idx="17"/>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11"/>
          <p:cNvSpPr>
            <a:spLocks noGrp="1"/>
          </p:cNvSpPr>
          <p:nvPr>
            <p:ph sz="quarter" idx="16"/>
          </p:nvPr>
        </p:nvSpPr>
        <p:spPr>
          <a:xfrm>
            <a:off x="4845050" y="1380744"/>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8" name="Content Placeholder 11"/>
          <p:cNvSpPr>
            <a:spLocks noGrp="1"/>
          </p:cNvSpPr>
          <p:nvPr>
            <p:ph sz="quarter" idx="19"/>
          </p:nvPr>
        </p:nvSpPr>
        <p:spPr>
          <a:xfrm>
            <a:off x="219456" y="4041648"/>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9" name="Content Placeholder 11"/>
          <p:cNvSpPr>
            <a:spLocks noGrp="1"/>
          </p:cNvSpPr>
          <p:nvPr>
            <p:ph sz="quarter" idx="20"/>
          </p:nvPr>
        </p:nvSpPr>
        <p:spPr>
          <a:xfrm>
            <a:off x="4845050" y="4041648"/>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1"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Over On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8697532"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6" name="Content Placeholder 11"/>
          <p:cNvSpPr>
            <a:spLocks noGrp="1"/>
          </p:cNvSpPr>
          <p:nvPr>
            <p:ph sz="quarter" idx="19"/>
          </p:nvPr>
        </p:nvSpPr>
        <p:spPr>
          <a:xfrm>
            <a:off x="219456" y="4041648"/>
            <a:ext cx="8697532"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900" y="1380744"/>
            <a:ext cx="5526088"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3"/>
          </p:nvPr>
        </p:nvSpPr>
        <p:spPr>
          <a:xfrm>
            <a:off x="219250" y="1380744"/>
            <a:ext cx="2771600"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6"/>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descr="5356_CorpPPT_COVER2 copy.png"/>
          <p:cNvPicPr>
            <a:picLocks noChangeAspect="1"/>
          </p:cNvPicPr>
          <p:nvPr userDrawn="1"/>
        </p:nvPicPr>
        <p:blipFill>
          <a:blip r:embed="rId2" cstate="print"/>
          <a:stretch>
            <a:fillRect/>
          </a:stretch>
        </p:blipFill>
        <p:spPr>
          <a:xfrm>
            <a:off x="377" y="283"/>
            <a:ext cx="9143245" cy="6857434"/>
          </a:xfrm>
          <a:prstGeom prst="rect">
            <a:avLst/>
          </a:prstGeom>
        </p:spPr>
      </p:pic>
    </p:spTree>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14" name="Group 13"/>
          <p:cNvGrpSpPr/>
          <p:nvPr userDrawn="1"/>
        </p:nvGrpSpPr>
        <p:grpSpPr>
          <a:xfrm>
            <a:off x="7871257" y="1167799"/>
            <a:ext cx="1017949" cy="5216712"/>
            <a:chOff x="7871257" y="1167799"/>
            <a:chExt cx="1017949" cy="5216712"/>
          </a:xfrm>
        </p:grpSpPr>
        <p:pic>
          <p:nvPicPr>
            <p:cNvPr id="10" name="Picture 9" descr="Tractor.png"/>
            <p:cNvPicPr>
              <a:picLocks noChangeAspect="1"/>
            </p:cNvPicPr>
            <p:nvPr userDrawn="1"/>
          </p:nvPicPr>
          <p:blipFill>
            <a:blip r:embed="rId2" cstate="print"/>
            <a:stretch>
              <a:fillRect/>
            </a:stretch>
          </p:blipFill>
          <p:spPr>
            <a:xfrm>
              <a:off x="7871257" y="2559260"/>
              <a:ext cx="1017948" cy="1042330"/>
            </a:xfrm>
            <a:prstGeom prst="roundRect">
              <a:avLst>
                <a:gd name="adj" fmla="val 0"/>
              </a:avLst>
            </a:prstGeom>
            <a:solidFill>
              <a:srgbClr val="FFFFFF">
                <a:shade val="85000"/>
              </a:srgbClr>
            </a:solidFill>
            <a:ln w="12700">
              <a:solidFill>
                <a:schemeClr val="accent6"/>
              </a:solidFill>
            </a:ln>
            <a:effectLst/>
          </p:spPr>
        </p:pic>
        <p:pic>
          <p:nvPicPr>
            <p:cNvPr id="11" name="Picture 10" descr="Industrial plant.png"/>
            <p:cNvPicPr>
              <a:picLocks noChangeAspect="1"/>
            </p:cNvPicPr>
            <p:nvPr userDrawn="1"/>
          </p:nvPicPr>
          <p:blipFill>
            <a:blip r:embed="rId3" cstate="print"/>
            <a:stretch>
              <a:fillRect/>
            </a:stretch>
          </p:blipFill>
          <p:spPr>
            <a:xfrm>
              <a:off x="7871257" y="1167799"/>
              <a:ext cx="1017948" cy="1042330"/>
            </a:xfrm>
            <a:prstGeom prst="roundRect">
              <a:avLst>
                <a:gd name="adj" fmla="val 0"/>
              </a:avLst>
            </a:prstGeom>
            <a:solidFill>
              <a:srgbClr val="FFFFFF">
                <a:shade val="85000"/>
              </a:srgbClr>
            </a:solidFill>
            <a:ln w="12700">
              <a:solidFill>
                <a:schemeClr val="accent6"/>
              </a:solidFill>
            </a:ln>
            <a:effectLst/>
          </p:spPr>
        </p:pic>
        <p:pic>
          <p:nvPicPr>
            <p:cNvPr id="12" name="Picture 11" descr="Loading dock.png"/>
            <p:cNvPicPr>
              <a:picLocks noChangeAspect="1"/>
            </p:cNvPicPr>
            <p:nvPr userDrawn="1"/>
          </p:nvPicPr>
          <p:blipFill>
            <a:blip r:embed="rId4" cstate="print"/>
            <a:stretch>
              <a:fillRect/>
            </a:stretch>
          </p:blipFill>
          <p:spPr>
            <a:xfrm>
              <a:off x="7871258" y="3950721"/>
              <a:ext cx="1017948" cy="1042330"/>
            </a:xfrm>
            <a:prstGeom prst="roundRect">
              <a:avLst>
                <a:gd name="adj" fmla="val 0"/>
              </a:avLst>
            </a:prstGeom>
            <a:solidFill>
              <a:srgbClr val="FFFFFF">
                <a:shade val="85000"/>
              </a:srgbClr>
            </a:solidFill>
            <a:ln w="12700">
              <a:solidFill>
                <a:schemeClr val="accent6"/>
              </a:solidFill>
            </a:ln>
            <a:effectLst/>
          </p:spPr>
        </p:pic>
        <p:pic>
          <p:nvPicPr>
            <p:cNvPr id="13" name="Picture 12" descr="Machine.png"/>
            <p:cNvPicPr>
              <a:picLocks noChangeAspect="1"/>
            </p:cNvPicPr>
            <p:nvPr userDrawn="1"/>
          </p:nvPicPr>
          <p:blipFill>
            <a:blip r:embed="rId5" cstate="print"/>
            <a:stretch>
              <a:fillRect/>
            </a:stretch>
          </p:blipFill>
          <p:spPr>
            <a:xfrm>
              <a:off x="7871257" y="5342181"/>
              <a:ext cx="1017948" cy="1042330"/>
            </a:xfrm>
            <a:prstGeom prst="roundRect">
              <a:avLst>
                <a:gd name="adj" fmla="val 0"/>
              </a:avLst>
            </a:prstGeom>
            <a:solidFill>
              <a:srgbClr val="FFFFFF">
                <a:shade val="85000"/>
              </a:srgbClr>
            </a:solidFill>
            <a:ln w="12700">
              <a:solidFill>
                <a:schemeClr val="accent6"/>
              </a:solidFill>
            </a:ln>
            <a:effectLst/>
          </p:spPr>
        </p:pic>
      </p:grpSp>
      <p:sp>
        <p:nvSpPr>
          <p:cNvPr id="8" name="Title 7"/>
          <p:cNvSpPr>
            <a:spLocks noGrp="1"/>
          </p:cNvSpPr>
          <p:nvPr>
            <p:ph type="title"/>
          </p:nvPr>
        </p:nvSpPr>
        <p:spPr>
          <a:xfrm>
            <a:off x="216100" y="192088"/>
            <a:ext cx="7612056" cy="457200"/>
          </a:xfrm>
        </p:spPr>
        <p:txBody>
          <a:bodyPr/>
          <a:lstStyle>
            <a:lvl1pPr>
              <a:defRPr/>
            </a:lvl1pPr>
          </a:lstStyle>
          <a:p>
            <a:r>
              <a:rPr lang="en-US" smtClean="0"/>
              <a:t>Click to edit Master title style</a:t>
            </a:r>
            <a:endParaRPr lang="en-US" dirty="0"/>
          </a:p>
        </p:txBody>
      </p:sp>
      <p:sp>
        <p:nvSpPr>
          <p:cNvPr id="7" name="Subtitle 2"/>
          <p:cNvSpPr>
            <a:spLocks noGrp="1" noChangeAspect="1"/>
          </p:cNvSpPr>
          <p:nvPr>
            <p:ph type="subTitle" idx="15"/>
          </p:nvPr>
        </p:nvSpPr>
        <p:spPr>
          <a:xfrm>
            <a:off x="216100" y="896112"/>
            <a:ext cx="7095744" cy="338806"/>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
        <p:nvSpPr>
          <p:cNvPr id="9" name="Text Placeholder 8"/>
          <p:cNvSpPr>
            <a:spLocks noGrp="1"/>
          </p:cNvSpPr>
          <p:nvPr>
            <p:ph type="body" sz="quarter" idx="16"/>
          </p:nvPr>
        </p:nvSpPr>
        <p:spPr>
          <a:xfrm>
            <a:off x="216100" y="1380744"/>
            <a:ext cx="7098988"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 y="1380744"/>
            <a:ext cx="8699737" cy="5029200"/>
          </a:xfrm>
        </p:spPr>
        <p:txBody>
          <a:bodyPr>
            <a:noAutofit/>
          </a:bodyPr>
          <a:lstStyle>
            <a:lvl1pPr marL="230188" indent="-230188">
              <a:spcBef>
                <a:spcPts val="1800"/>
              </a:spcBef>
              <a:buClr>
                <a:schemeClr val="accent1"/>
              </a:buClr>
              <a:defRPr sz="2000">
                <a:solidFill>
                  <a:schemeClr val="accent1"/>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922"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40856"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22" y="1380744"/>
            <a:ext cx="2748477" cy="50292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5" name="Title 14"/>
          <p:cNvSpPr>
            <a:spLocks noGrp="1"/>
          </p:cNvSpPr>
          <p:nvPr>
            <p:ph type="title"/>
          </p:nvPr>
        </p:nvSpPr>
        <p:spPr/>
        <p:txBody>
          <a:bodyPr/>
          <a:lstStyle/>
          <a:p>
            <a:r>
              <a:rPr lang="en-US" smtClean="0"/>
              <a:t>Click to edit Master title style</a:t>
            </a:r>
            <a:endParaRPr lang="en-US"/>
          </a:p>
        </p:txBody>
      </p:sp>
      <p:sp>
        <p:nvSpPr>
          <p:cNvPr id="20" name="Content Placeholder 19"/>
          <p:cNvSpPr>
            <a:spLocks noGrp="1"/>
          </p:cNvSpPr>
          <p:nvPr>
            <p:ph sz="quarter" idx="15"/>
          </p:nvPr>
        </p:nvSpPr>
        <p:spPr>
          <a:xfrm>
            <a:off x="3181000" y="1380744"/>
            <a:ext cx="2752344" cy="50292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2" name="Content Placeholder 21"/>
          <p:cNvSpPr>
            <a:spLocks noGrp="1"/>
          </p:cNvSpPr>
          <p:nvPr>
            <p:ph sz="quarter" idx="16"/>
          </p:nvPr>
        </p:nvSpPr>
        <p:spPr>
          <a:xfrm>
            <a:off x="6148120" y="1380744"/>
            <a:ext cx="2752344" cy="50292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Subtitle 2"/>
          <p:cNvSpPr>
            <a:spLocks noGrp="1" noChangeAspect="1"/>
          </p:cNvSpPr>
          <p:nvPr>
            <p:ph type="subTitle" idx="17"/>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11"/>
          <p:cNvSpPr>
            <a:spLocks noGrp="1"/>
          </p:cNvSpPr>
          <p:nvPr>
            <p:ph sz="quarter" idx="16"/>
          </p:nvPr>
        </p:nvSpPr>
        <p:spPr>
          <a:xfrm>
            <a:off x="4845050" y="1380744"/>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8" name="Content Placeholder 11"/>
          <p:cNvSpPr>
            <a:spLocks noGrp="1"/>
          </p:cNvSpPr>
          <p:nvPr>
            <p:ph sz="quarter" idx="19"/>
          </p:nvPr>
        </p:nvSpPr>
        <p:spPr>
          <a:xfrm>
            <a:off x="219456" y="4041648"/>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9" name="Content Placeholder 11"/>
          <p:cNvSpPr>
            <a:spLocks noGrp="1"/>
          </p:cNvSpPr>
          <p:nvPr>
            <p:ph sz="quarter" idx="20"/>
          </p:nvPr>
        </p:nvSpPr>
        <p:spPr>
          <a:xfrm>
            <a:off x="4845050" y="4041648"/>
            <a:ext cx="4071938"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1"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Over On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8697532"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16" name="Content Placeholder 11"/>
          <p:cNvSpPr>
            <a:spLocks noGrp="1"/>
          </p:cNvSpPr>
          <p:nvPr>
            <p:ph sz="quarter" idx="19"/>
          </p:nvPr>
        </p:nvSpPr>
        <p:spPr>
          <a:xfrm>
            <a:off x="219456" y="4041648"/>
            <a:ext cx="8697532" cy="23774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5356_CorpPPT_inside.png"/>
          <p:cNvPicPr>
            <a:picLocks noChangeAspect="1"/>
          </p:cNvPicPr>
          <p:nvPr/>
        </p:nvPicPr>
        <p:blipFill>
          <a:blip r:embed="rId19" cstate="print"/>
          <a:stretch>
            <a:fillRect/>
          </a:stretch>
        </p:blipFill>
        <p:spPr>
          <a:xfrm>
            <a:off x="377" y="0"/>
            <a:ext cx="9143245" cy="828988"/>
          </a:xfrm>
          <a:prstGeom prst="rect">
            <a:avLst/>
          </a:prstGeom>
        </p:spPr>
      </p:pic>
      <p:sp>
        <p:nvSpPr>
          <p:cNvPr id="18" name="Rectangle 17"/>
          <p:cNvSpPr/>
          <p:nvPr/>
        </p:nvSpPr>
        <p:spPr bwMode="auto">
          <a:xfrm flipV="1">
            <a:off x="0" y="667586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smtClean="0">
              <a:solidFill>
                <a:srgbClr val="000000"/>
              </a:solidFill>
            </a:endParaRPr>
          </a:p>
        </p:txBody>
      </p:sp>
      <p:sp>
        <p:nvSpPr>
          <p:cNvPr id="2" name="Title Placeholder 1"/>
          <p:cNvSpPr>
            <a:spLocks noGrp="1"/>
          </p:cNvSpPr>
          <p:nvPr>
            <p:ph type="title"/>
          </p:nvPr>
        </p:nvSpPr>
        <p:spPr>
          <a:xfrm>
            <a:off x="216100" y="192088"/>
            <a:ext cx="7612056" cy="457200"/>
          </a:xfrm>
          <a:prstGeom prst="rect">
            <a:avLst/>
          </a:prstGeom>
        </p:spPr>
        <p:txBody>
          <a:bodyPr vert="horz" lIns="0" tIns="0" rIns="0" bIns="0" rtlCol="0" anchor="ctr"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 y="1380744"/>
            <a:ext cx="8613648" cy="5029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11" name="Rectangle 5"/>
          <p:cNvSpPr txBox="1">
            <a:spLocks noChangeArrowheads="1"/>
          </p:cNvSpPr>
          <p:nvPr/>
        </p:nvSpPr>
        <p:spPr bwMode="auto">
          <a:xfrm>
            <a:off x="231774" y="6711449"/>
            <a:ext cx="1805181"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800">
                <a:solidFill>
                  <a:schemeClr val="bg1"/>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tx1"/>
                </a:solidFill>
                <a:effectLst/>
                <a:uLnTx/>
                <a:uFillTx/>
                <a:latin typeface="Arial" charset="0"/>
                <a:ea typeface="MS PGothic" pitchFamily="34" charset="-128"/>
                <a:cs typeface="+mn-cs"/>
              </a:rPr>
              <a:t>INDUSTRIAL</a:t>
            </a:r>
            <a:endParaRPr kumimoji="0" lang="en-US" sz="700" b="1"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cxnSp>
        <p:nvCxnSpPr>
          <p:cNvPr id="19" name="Straight Connector 18"/>
          <p:cNvCxnSpPr/>
          <p:nvPr/>
        </p:nvCxnSpPr>
        <p:spPr>
          <a:xfrm>
            <a:off x="0" y="6681419"/>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67" r:id="rId3"/>
    <p:sldLayoutId id="2147483654" r:id="rId4"/>
    <p:sldLayoutId id="2147483650" r:id="rId5"/>
    <p:sldLayoutId id="2147483652" r:id="rId6"/>
    <p:sldLayoutId id="2147483653" r:id="rId7"/>
    <p:sldLayoutId id="2147483657" r:id="rId8"/>
    <p:sldLayoutId id="2147483658" r:id="rId9"/>
    <p:sldLayoutId id="2147483656" r:id="rId10"/>
    <p:sldLayoutId id="2147483655" r:id="rId11"/>
    <p:sldLayoutId id="2147483668" r:id="rId12"/>
    <p:sldLayoutId id="2147483679" r:id="rId13"/>
    <p:sldLayoutId id="2147483680" r:id="rId14"/>
    <p:sldLayoutId id="2147483681" r:id="rId15"/>
    <p:sldLayoutId id="2147483700" r:id="rId16"/>
    <p:sldLayoutId id="2147483701" r:id="rId17"/>
  </p:sldLayoutIdLst>
  <p:hf sldNum="0" hdr="0" dt="0"/>
  <p:txStyles>
    <p:titleStyle>
      <a:lvl1pPr algn="l" defTabSz="914400" rtl="0" eaLnBrk="1" latinLnBrk="0" hangingPunct="1">
        <a:spcBef>
          <a:spcPct val="0"/>
        </a:spcBef>
        <a:buNone/>
        <a:defRPr sz="2400" b="0" kern="1200">
          <a:solidFill>
            <a:schemeClr val="tx1"/>
          </a:solidFill>
          <a:latin typeface="+mj-lt"/>
          <a:ea typeface="+mj-ea"/>
          <a:cs typeface="+mj-cs"/>
        </a:defRPr>
      </a:lvl1pPr>
    </p:titleStyle>
    <p:bodyStyle>
      <a:lvl1pPr marL="230188" indent="-230188" algn="l" defTabSz="914400" rtl="0" eaLnBrk="1" latinLnBrk="0" hangingPunct="1">
        <a:spcBef>
          <a:spcPts val="1800"/>
        </a:spcBef>
        <a:buClr>
          <a:schemeClr val="accent1"/>
        </a:buClr>
        <a:buFont typeface="Arial" pitchFamily="34" charset="0"/>
        <a:buChar char="&gt;"/>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5356_CorpPPT_inside.png"/>
          <p:cNvPicPr>
            <a:picLocks noChangeAspect="1"/>
          </p:cNvPicPr>
          <p:nvPr/>
        </p:nvPicPr>
        <p:blipFill>
          <a:blip r:embed="rId14" cstate="print"/>
          <a:stretch>
            <a:fillRect/>
          </a:stretch>
        </p:blipFill>
        <p:spPr>
          <a:xfrm>
            <a:off x="377" y="0"/>
            <a:ext cx="9143245" cy="828988"/>
          </a:xfrm>
          <a:prstGeom prst="rect">
            <a:avLst/>
          </a:prstGeom>
        </p:spPr>
      </p:pic>
      <p:sp>
        <p:nvSpPr>
          <p:cNvPr id="18" name="Rectangle 17"/>
          <p:cNvSpPr/>
          <p:nvPr/>
        </p:nvSpPr>
        <p:spPr bwMode="auto">
          <a:xfrm flipV="1">
            <a:off x="0" y="667586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smtClean="0">
              <a:solidFill>
                <a:srgbClr val="000000"/>
              </a:solidFill>
            </a:endParaRPr>
          </a:p>
        </p:txBody>
      </p:sp>
      <p:sp>
        <p:nvSpPr>
          <p:cNvPr id="2" name="Title Placeholder 1"/>
          <p:cNvSpPr>
            <a:spLocks noGrp="1"/>
          </p:cNvSpPr>
          <p:nvPr>
            <p:ph type="title"/>
          </p:nvPr>
        </p:nvSpPr>
        <p:spPr>
          <a:xfrm>
            <a:off x="216100" y="192088"/>
            <a:ext cx="7612056" cy="457200"/>
          </a:xfrm>
          <a:prstGeom prst="rect">
            <a:avLst/>
          </a:prstGeom>
        </p:spPr>
        <p:txBody>
          <a:bodyPr vert="horz" lIns="0" tIns="0" rIns="0" bIns="0" rtlCol="0" anchor="ctr"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 y="1380744"/>
            <a:ext cx="8613648" cy="5029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hangingPunct="0">
              <a:spcBef>
                <a:spcPct val="0"/>
              </a:spcBef>
              <a:spcAft>
                <a:spcPct val="0"/>
              </a:spcAft>
              <a:defRPr/>
            </a:pPr>
            <a:fld id="{8D7874BA-B114-4D1F-A449-70AD1C45E88A}" type="slidenum">
              <a:rPr lang="en-US" smtClean="0">
                <a:solidFill>
                  <a:srgbClr val="4D4D4F"/>
                </a:solidFill>
                <a:ea typeface="MS PGothic" pitchFamily="34" charset="-128"/>
              </a:rPr>
              <a:pPr algn="r" eaLnBrk="0" fontAlgn="base" hangingPunct="0">
                <a:spcBef>
                  <a:spcPct val="0"/>
                </a:spcBef>
                <a:spcAft>
                  <a:spcPct val="0"/>
                </a:spcAft>
                <a:defRPr/>
              </a:pPr>
              <a:t>‹#›</a:t>
            </a:fld>
            <a:endParaRPr lang="en-US" dirty="0">
              <a:solidFill>
                <a:srgbClr val="4D4D4F"/>
              </a:solidFill>
              <a:ea typeface="MS PGothic" pitchFamily="34" charset="-128"/>
            </a:endParaRPr>
          </a:p>
        </p:txBody>
      </p:sp>
      <p:cxnSp>
        <p:nvCxnSpPr>
          <p:cNvPr id="19" name="Straight Connector 18"/>
          <p:cNvCxnSpPr/>
          <p:nvPr/>
        </p:nvCxnSpPr>
        <p:spPr>
          <a:xfrm>
            <a:off x="0" y="6681419"/>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dt="0"/>
  <p:txStyles>
    <p:titleStyle>
      <a:lvl1pPr algn="l" defTabSz="914400" rtl="0" eaLnBrk="1" latinLnBrk="0" hangingPunct="1">
        <a:spcBef>
          <a:spcPct val="0"/>
        </a:spcBef>
        <a:buNone/>
        <a:defRPr sz="2400" b="0" kern="1200">
          <a:solidFill>
            <a:schemeClr val="tx1"/>
          </a:solidFill>
          <a:latin typeface="+mj-lt"/>
          <a:ea typeface="+mj-ea"/>
          <a:cs typeface="+mj-cs"/>
        </a:defRPr>
      </a:lvl1pPr>
    </p:titleStyle>
    <p:bodyStyle>
      <a:lvl1pPr marL="230188" indent="-230188" algn="l" defTabSz="914400" rtl="0" eaLnBrk="1" latinLnBrk="0" hangingPunct="1">
        <a:spcBef>
          <a:spcPts val="1800"/>
        </a:spcBef>
        <a:buClr>
          <a:schemeClr val="accent1"/>
        </a:buClr>
        <a:buFont typeface="Arial" pitchFamily="34" charset="0"/>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hyperlink" Target="http://www.google.com/imgres?imgurl=http://www.mergeleftmarketing.com/vsImages/Information/Images%20for%20Consultation/Search.jpg&amp;imgrefurl=http://www.mergeleftmarketing.com/Information.asp?TopicID=41&amp;usg=__ghM2CjDROoqTJxYovuoBMwQ7QvY=&amp;h=348&amp;w=350&amp;sz=10&amp;hl=en&amp;start=7&amp;zoom=1&amp;itbs=1&amp;tbnid=3wubX5ZDO7LopM:&amp;tbnh=119&amp;tbnw=120&amp;prev=/images?q=search&amp;hl=en&amp;gbv=2&amp;tbs=isch:1" TargetMode="External"/><Relationship Id="rId26" Type="http://schemas.openxmlformats.org/officeDocument/2006/relationships/image" Target="../media/image26.png"/><Relationship Id="rId3" Type="http://schemas.openxmlformats.org/officeDocument/2006/relationships/tags" Target="../tags/tag72.xml"/><Relationship Id="rId21" Type="http://schemas.openxmlformats.org/officeDocument/2006/relationships/image" Target="../media/image22.png"/><Relationship Id="rId34" Type="http://schemas.openxmlformats.org/officeDocument/2006/relationships/image" Target="../media/image31.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20.wmf"/><Relationship Id="rId25" Type="http://schemas.openxmlformats.org/officeDocument/2006/relationships/image" Target="../media/image25.jpeg"/><Relationship Id="rId33" Type="http://schemas.openxmlformats.org/officeDocument/2006/relationships/hyperlink" Target="http://images.nationmaster.com/images/flags/ja-lgflag.gif" TargetMode="External"/><Relationship Id="rId2" Type="http://schemas.openxmlformats.org/officeDocument/2006/relationships/tags" Target="../tags/tag71.xml"/><Relationship Id="rId16" Type="http://schemas.openxmlformats.org/officeDocument/2006/relationships/notesSlide" Target="../notesSlides/notesSlide4.xml"/><Relationship Id="rId20" Type="http://schemas.openxmlformats.org/officeDocument/2006/relationships/oleObject" Target="../embeddings/oleObject5.bin"/><Relationship Id="rId29" Type="http://schemas.openxmlformats.org/officeDocument/2006/relationships/image" Target="../media/image28.png"/><Relationship Id="rId1" Type="http://schemas.openxmlformats.org/officeDocument/2006/relationships/vmlDrawing" Target="../drawings/vmlDrawing5.v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24.jpeg"/><Relationship Id="rId32" Type="http://schemas.openxmlformats.org/officeDocument/2006/relationships/image" Target="../media/image30.png"/><Relationship Id="rId5" Type="http://schemas.openxmlformats.org/officeDocument/2006/relationships/tags" Target="../tags/tag74.xml"/><Relationship Id="rId15" Type="http://schemas.openxmlformats.org/officeDocument/2006/relationships/slideLayout" Target="../slideLayouts/slideLayout14.xml"/><Relationship Id="rId23" Type="http://schemas.openxmlformats.org/officeDocument/2006/relationships/image" Target="../media/image23.jpeg"/><Relationship Id="rId28" Type="http://schemas.openxmlformats.org/officeDocument/2006/relationships/hyperlink" Target="http://images.nationmaster.com/images/flags/ez-lgflag.gif" TargetMode="External"/><Relationship Id="rId10" Type="http://schemas.openxmlformats.org/officeDocument/2006/relationships/tags" Target="../tags/tag79.xml"/><Relationship Id="rId19" Type="http://schemas.openxmlformats.org/officeDocument/2006/relationships/image" Target="../media/image21.jpeg"/><Relationship Id="rId31" Type="http://schemas.openxmlformats.org/officeDocument/2006/relationships/hyperlink" Target="http://images.nationmaster.com/images/flags/sp-lgflag.gif" TargetMode="Externa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hyperlink" Target="http://www.google.com/imgres?imgurl=http://www.jmorganmarketing.com/wp-content/uploads/2009/09/roi.jpg&amp;imgrefurl=http://www.jmorganmarketing.com/roi-is-about-making-money-and-strengthening-your-brand/&amp;usg=__rZiZbTQsA99ztBXNqf3LnsdejdY=&amp;h=490&amp;w=392&amp;sz=52&amp;hl=en&amp;start=4&amp;zoom=1&amp;itbs=1&amp;tbnid=0DmfPsVzzT1GSM:&amp;tbnh=130&amp;tbnw=104&amp;prev=/images?q=ROI&amp;hl=en&amp;gbv=2&amp;tbs=isch:1" TargetMode="External"/><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36.wmf"/><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35.wmf"/><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34.png"/><Relationship Id="rId5" Type="http://schemas.openxmlformats.org/officeDocument/2006/relationships/tags" Target="../tags/tag88.xml"/><Relationship Id="rId15" Type="http://schemas.openxmlformats.org/officeDocument/2006/relationships/image" Target="../media/image38.png"/><Relationship Id="rId10" Type="http://schemas.openxmlformats.org/officeDocument/2006/relationships/image" Target="../media/image33.wmf"/><Relationship Id="rId4" Type="http://schemas.openxmlformats.org/officeDocument/2006/relationships/tags" Target="../tags/tag87.xml"/><Relationship Id="rId9" Type="http://schemas.openxmlformats.org/officeDocument/2006/relationships/slideLayout" Target="../slideLayouts/slideLayout5.xml"/><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58.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57.gif"/><Relationship Id="rId2" Type="http://schemas.openxmlformats.org/officeDocument/2006/relationships/tags" Target="../tags/tag93.xml"/><Relationship Id="rId16" Type="http://schemas.openxmlformats.org/officeDocument/2006/relationships/image" Target="../media/image61.jpe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4.jpeg"/><Relationship Id="rId5" Type="http://schemas.openxmlformats.org/officeDocument/2006/relationships/tags" Target="../tags/tag96.xml"/><Relationship Id="rId15" Type="http://schemas.openxmlformats.org/officeDocument/2006/relationships/image" Target="../media/image60.wmf"/><Relationship Id="rId10" Type="http://schemas.openxmlformats.org/officeDocument/2006/relationships/notesSlide" Target="../notesSlides/notesSlide5.xml"/><Relationship Id="rId4" Type="http://schemas.openxmlformats.org/officeDocument/2006/relationships/tags" Target="../tags/tag95.xml"/><Relationship Id="rId9" Type="http://schemas.openxmlformats.org/officeDocument/2006/relationships/slideLayout" Target="../slideLayouts/slideLayout5.xml"/><Relationship Id="rId14" Type="http://schemas.openxmlformats.org/officeDocument/2006/relationships/image" Target="../media/image59.jpeg"/></Relationships>
</file>

<file path=ppt/slides/_rels/slide1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64.jpeg"/><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63.jpeg"/><Relationship Id="rId2" Type="http://schemas.openxmlformats.org/officeDocument/2006/relationships/tags" Target="../tags/tag101.xml"/><Relationship Id="rId16" Type="http://schemas.openxmlformats.org/officeDocument/2006/relationships/image" Target="../media/image67.jpe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62.jpeg"/><Relationship Id="rId5" Type="http://schemas.openxmlformats.org/officeDocument/2006/relationships/tags" Target="../tags/tag104.xml"/><Relationship Id="rId15" Type="http://schemas.openxmlformats.org/officeDocument/2006/relationships/image" Target="../media/image66.jpeg"/><Relationship Id="rId10" Type="http://schemas.openxmlformats.org/officeDocument/2006/relationships/notesSlide" Target="../notesSlides/notesSlide6.xml"/><Relationship Id="rId4" Type="http://schemas.openxmlformats.org/officeDocument/2006/relationships/tags" Target="../tags/tag103.xml"/><Relationship Id="rId9" Type="http://schemas.openxmlformats.org/officeDocument/2006/relationships/slideLayout" Target="../slideLayouts/slideLayout13.xml"/><Relationship Id="rId14" Type="http://schemas.openxmlformats.org/officeDocument/2006/relationships/image" Target="../media/image65.jpeg"/></Relationships>
</file>

<file path=ppt/slides/_rels/slide14.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71.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70.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69.png"/><Relationship Id="rId5" Type="http://schemas.openxmlformats.org/officeDocument/2006/relationships/tags" Target="../tags/tag112.xml"/><Relationship Id="rId10" Type="http://schemas.openxmlformats.org/officeDocument/2006/relationships/image" Target="../media/image68.png"/><Relationship Id="rId4" Type="http://schemas.openxmlformats.org/officeDocument/2006/relationships/tags" Target="../tags/tag111.xml"/><Relationship Id="rId9"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74.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73.jpe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72.jpeg"/><Relationship Id="rId5" Type="http://schemas.openxmlformats.org/officeDocument/2006/relationships/tags" Target="../tags/tag120.xml"/><Relationship Id="rId10" Type="http://schemas.openxmlformats.org/officeDocument/2006/relationships/notesSlide" Target="../notesSlides/notesSlide7.xml"/><Relationship Id="rId4" Type="http://schemas.openxmlformats.org/officeDocument/2006/relationships/tags" Target="../tags/tag119.xml"/><Relationship Id="rId9"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tags" Target="../tags/tag130.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vmlDrawing" Target="../drawings/vmlDrawing6.vml"/><Relationship Id="rId6" Type="http://schemas.openxmlformats.org/officeDocument/2006/relationships/tags" Target="../tags/tag128.xml"/><Relationship Id="rId11" Type="http://schemas.openxmlformats.org/officeDocument/2006/relationships/oleObject" Target="file:///D:\Users\ribecker\Desktop\Customers\Kamatsu\Assessment-global\Arbortext%20ROI%20Estimator(FullProject).xlsm!ExecSummary!%5bArbortext%20ROI%20Estimator(FullProject).xlsm%5dExecSummary%20Chart%206" TargetMode="External"/><Relationship Id="rId5" Type="http://schemas.openxmlformats.org/officeDocument/2006/relationships/tags" Target="../tags/tag127.xml"/><Relationship Id="rId10" Type="http://schemas.openxmlformats.org/officeDocument/2006/relationships/slideLayout" Target="../slideLayouts/slideLayout16.xml"/><Relationship Id="rId4" Type="http://schemas.openxmlformats.org/officeDocument/2006/relationships/tags" Target="../tags/tag126.xml"/><Relationship Id="rId9" Type="http://schemas.openxmlformats.org/officeDocument/2006/relationships/tags" Target="../tags/tag131.xml"/></Relationships>
</file>

<file path=ppt/slides/_rels/slide17.xml.rels><?xml version="1.0" encoding="UTF-8" standalone="yes"?>
<Relationships xmlns="http://schemas.openxmlformats.org/package/2006/relationships"><Relationship Id="rId8" Type="http://schemas.openxmlformats.org/officeDocument/2006/relationships/tags" Target="../tags/tag139.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76.png"/><Relationship Id="rId5" Type="http://schemas.openxmlformats.org/officeDocument/2006/relationships/tags" Target="../tags/tag136.xml"/><Relationship Id="rId10" Type="http://schemas.openxmlformats.org/officeDocument/2006/relationships/notesSlide" Target="../notesSlides/notesSlide8.xml"/><Relationship Id="rId4" Type="http://schemas.openxmlformats.org/officeDocument/2006/relationships/tags" Target="../tags/tag135.xml"/><Relationship Id="rId9"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tags" Target="../tags/tag147.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image" Target="../media/image76.png"/><Relationship Id="rId5" Type="http://schemas.openxmlformats.org/officeDocument/2006/relationships/tags" Target="../tags/tag144.xml"/><Relationship Id="rId10" Type="http://schemas.openxmlformats.org/officeDocument/2006/relationships/image" Target="../media/image77.png"/><Relationship Id="rId4" Type="http://schemas.openxmlformats.org/officeDocument/2006/relationships/tags" Target="../tags/tag143.xml"/><Relationship Id="rId9"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79.jpeg"/><Relationship Id="rId18" Type="http://schemas.openxmlformats.org/officeDocument/2006/relationships/image" Target="../media/image83.png"/><Relationship Id="rId3" Type="http://schemas.openxmlformats.org/officeDocument/2006/relationships/tags" Target="../tags/tag150.xml"/><Relationship Id="rId21" Type="http://schemas.openxmlformats.org/officeDocument/2006/relationships/hyperlink" Target="http://www.essex.ac.uk/armedcon/images/country/headings/flags/china_flag_large.bmp" TargetMode="External"/><Relationship Id="rId7" Type="http://schemas.openxmlformats.org/officeDocument/2006/relationships/tags" Target="../tags/tag154.xml"/><Relationship Id="rId12" Type="http://schemas.openxmlformats.org/officeDocument/2006/relationships/image" Target="../media/image78.png"/><Relationship Id="rId17" Type="http://schemas.openxmlformats.org/officeDocument/2006/relationships/hyperlink" Target="http://images.nationmaster.com/images/flags/gm-lgflag.gif" TargetMode="External"/><Relationship Id="rId25" Type="http://schemas.openxmlformats.org/officeDocument/2006/relationships/image" Target="../media/image86.png"/><Relationship Id="rId2" Type="http://schemas.openxmlformats.org/officeDocument/2006/relationships/tags" Target="../tags/tag149.xml"/><Relationship Id="rId16" Type="http://schemas.openxmlformats.org/officeDocument/2006/relationships/image" Target="../media/image82.png"/><Relationship Id="rId20" Type="http://schemas.openxmlformats.org/officeDocument/2006/relationships/image" Target="../media/image31.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76.png"/><Relationship Id="rId24" Type="http://schemas.openxmlformats.org/officeDocument/2006/relationships/image" Target="../media/image85.jpeg"/><Relationship Id="rId5" Type="http://schemas.openxmlformats.org/officeDocument/2006/relationships/tags" Target="../tags/tag152.xml"/><Relationship Id="rId15" Type="http://schemas.openxmlformats.org/officeDocument/2006/relationships/image" Target="../media/image81.png"/><Relationship Id="rId23" Type="http://schemas.openxmlformats.org/officeDocument/2006/relationships/image" Target="../media/image26.png"/><Relationship Id="rId10" Type="http://schemas.openxmlformats.org/officeDocument/2006/relationships/notesSlide" Target="../notesSlides/notesSlide9.xml"/><Relationship Id="rId19" Type="http://schemas.openxmlformats.org/officeDocument/2006/relationships/hyperlink" Target="http://images.nationmaster.com/images/flags/ja-lgflag.gif" TargetMode="External"/><Relationship Id="rId4" Type="http://schemas.openxmlformats.org/officeDocument/2006/relationships/tags" Target="../tags/tag151.xml"/><Relationship Id="rId9" Type="http://schemas.openxmlformats.org/officeDocument/2006/relationships/slideLayout" Target="../slideLayouts/slideLayout5.xml"/><Relationship Id="rId14" Type="http://schemas.openxmlformats.org/officeDocument/2006/relationships/image" Target="../media/image80.png"/><Relationship Id="rId22" Type="http://schemas.openxmlformats.org/officeDocument/2006/relationships/image" Target="../media/image84.jpe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89.jpeg"/><Relationship Id="rId18" Type="http://schemas.openxmlformats.org/officeDocument/2006/relationships/image" Target="../media/image26.png"/><Relationship Id="rId26" Type="http://schemas.openxmlformats.org/officeDocument/2006/relationships/image" Target="../media/image100.png"/><Relationship Id="rId3" Type="http://schemas.openxmlformats.org/officeDocument/2006/relationships/tags" Target="../tags/tag158.xml"/><Relationship Id="rId21" Type="http://schemas.openxmlformats.org/officeDocument/2006/relationships/image" Target="../media/image96.jpeg"/><Relationship Id="rId7" Type="http://schemas.openxmlformats.org/officeDocument/2006/relationships/tags" Target="../tags/tag162.xml"/><Relationship Id="rId12" Type="http://schemas.openxmlformats.org/officeDocument/2006/relationships/image" Target="../media/image88.jpeg"/><Relationship Id="rId17" Type="http://schemas.openxmlformats.org/officeDocument/2006/relationships/image" Target="../media/image93.jpeg"/><Relationship Id="rId25" Type="http://schemas.openxmlformats.org/officeDocument/2006/relationships/image" Target="../media/image99.jpeg"/><Relationship Id="rId2" Type="http://schemas.openxmlformats.org/officeDocument/2006/relationships/tags" Target="../tags/tag157.xml"/><Relationship Id="rId16" Type="http://schemas.openxmlformats.org/officeDocument/2006/relationships/image" Target="../media/image92.jpeg"/><Relationship Id="rId20" Type="http://schemas.openxmlformats.org/officeDocument/2006/relationships/image" Target="../media/image95.jpeg"/><Relationship Id="rId29" Type="http://schemas.openxmlformats.org/officeDocument/2006/relationships/image" Target="../media/image102.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87.jpeg"/><Relationship Id="rId24" Type="http://schemas.openxmlformats.org/officeDocument/2006/relationships/image" Target="../media/image98.jpeg"/><Relationship Id="rId5" Type="http://schemas.openxmlformats.org/officeDocument/2006/relationships/tags" Target="../tags/tag160.xml"/><Relationship Id="rId15" Type="http://schemas.openxmlformats.org/officeDocument/2006/relationships/image" Target="../media/image91.jpeg"/><Relationship Id="rId23" Type="http://schemas.openxmlformats.org/officeDocument/2006/relationships/image" Target="../media/image97.jpeg"/><Relationship Id="rId28" Type="http://schemas.openxmlformats.org/officeDocument/2006/relationships/image" Target="../media/image101.png"/><Relationship Id="rId10" Type="http://schemas.openxmlformats.org/officeDocument/2006/relationships/notesSlide" Target="../notesSlides/notesSlide10.xml"/><Relationship Id="rId19" Type="http://schemas.openxmlformats.org/officeDocument/2006/relationships/image" Target="../media/image94.png"/><Relationship Id="rId4" Type="http://schemas.openxmlformats.org/officeDocument/2006/relationships/tags" Target="../tags/tag159.xml"/><Relationship Id="rId9" Type="http://schemas.openxmlformats.org/officeDocument/2006/relationships/slideLayout" Target="../slideLayouts/slideLayout21.xml"/><Relationship Id="rId14" Type="http://schemas.openxmlformats.org/officeDocument/2006/relationships/image" Target="../media/image90.jpeg"/><Relationship Id="rId22" Type="http://schemas.openxmlformats.org/officeDocument/2006/relationships/image" Target="../media/image85.jpeg"/><Relationship Id="rId27" Type="http://schemas.openxmlformats.org/officeDocument/2006/relationships/image" Target="../media/image86.png"/></Relationships>
</file>

<file path=ppt/slides/_rels/slide21.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9" Type="http://schemas.openxmlformats.org/officeDocument/2006/relationships/image" Target="../media/image131.jpeg"/><Relationship Id="rId21" Type="http://schemas.openxmlformats.org/officeDocument/2006/relationships/image" Target="../media/image113.png"/><Relationship Id="rId34" Type="http://schemas.openxmlformats.org/officeDocument/2006/relationships/image" Target="../media/image126.png"/><Relationship Id="rId42" Type="http://schemas.openxmlformats.org/officeDocument/2006/relationships/image" Target="../media/image134.png"/><Relationship Id="rId47" Type="http://schemas.openxmlformats.org/officeDocument/2006/relationships/image" Target="../media/image139.png"/><Relationship Id="rId50" Type="http://schemas.openxmlformats.org/officeDocument/2006/relationships/image" Target="../media/image142.png"/><Relationship Id="rId55" Type="http://schemas.openxmlformats.org/officeDocument/2006/relationships/image" Target="../media/image147.png"/><Relationship Id="rId63" Type="http://schemas.openxmlformats.org/officeDocument/2006/relationships/image" Target="../media/image155.png"/><Relationship Id="rId68" Type="http://schemas.openxmlformats.org/officeDocument/2006/relationships/image" Target="../media/image159.png"/><Relationship Id="rId7" Type="http://schemas.openxmlformats.org/officeDocument/2006/relationships/tags" Target="../tags/tag170.xml"/><Relationship Id="rId2" Type="http://schemas.openxmlformats.org/officeDocument/2006/relationships/tags" Target="../tags/tag165.xml"/><Relationship Id="rId16" Type="http://schemas.openxmlformats.org/officeDocument/2006/relationships/image" Target="../media/image108.png"/><Relationship Id="rId29" Type="http://schemas.openxmlformats.org/officeDocument/2006/relationships/image" Target="../media/image121.pn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03.jpeg"/><Relationship Id="rId24" Type="http://schemas.openxmlformats.org/officeDocument/2006/relationships/image" Target="../media/image116.png"/><Relationship Id="rId32" Type="http://schemas.openxmlformats.org/officeDocument/2006/relationships/image" Target="../media/image124.jpeg"/><Relationship Id="rId37" Type="http://schemas.openxmlformats.org/officeDocument/2006/relationships/image" Target="../media/image129.png"/><Relationship Id="rId40" Type="http://schemas.openxmlformats.org/officeDocument/2006/relationships/image" Target="../media/image132.png"/><Relationship Id="rId45" Type="http://schemas.openxmlformats.org/officeDocument/2006/relationships/image" Target="../media/image137.pn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hyperlink" Target="http://www.abb.com/global/abbzh/abbzh251.nsf!OpenDatabase&amp;mt=&amp;l=us" TargetMode="External"/><Relationship Id="rId5" Type="http://schemas.openxmlformats.org/officeDocument/2006/relationships/tags" Target="../tags/tag168.xml"/><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png"/><Relationship Id="rId57" Type="http://schemas.openxmlformats.org/officeDocument/2006/relationships/image" Target="../media/image149.png"/><Relationship Id="rId61" Type="http://schemas.openxmlformats.org/officeDocument/2006/relationships/image" Target="../media/image153.png"/><Relationship Id="rId10" Type="http://schemas.openxmlformats.org/officeDocument/2006/relationships/notesSlide" Target="../notesSlides/notesSlide11.xml"/><Relationship Id="rId19" Type="http://schemas.openxmlformats.org/officeDocument/2006/relationships/image" Target="../media/image111.png"/><Relationship Id="rId31" Type="http://schemas.openxmlformats.org/officeDocument/2006/relationships/image" Target="../media/image123.png"/><Relationship Id="rId44" Type="http://schemas.openxmlformats.org/officeDocument/2006/relationships/image" Target="../media/image136.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4" Type="http://schemas.openxmlformats.org/officeDocument/2006/relationships/tags" Target="../tags/tag167.xml"/><Relationship Id="rId9" Type="http://schemas.openxmlformats.org/officeDocument/2006/relationships/slideLayout" Target="../slideLayouts/slideLayout5.xml"/><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43" Type="http://schemas.openxmlformats.org/officeDocument/2006/relationships/image" Target="../media/image135.png"/><Relationship Id="rId48" Type="http://schemas.openxmlformats.org/officeDocument/2006/relationships/image" Target="../media/image140.png"/><Relationship Id="rId56" Type="http://schemas.openxmlformats.org/officeDocument/2006/relationships/image" Target="../media/image148.png"/><Relationship Id="rId64" Type="http://schemas.openxmlformats.org/officeDocument/2006/relationships/image" Target="../media/image156.png"/><Relationship Id="rId8" Type="http://schemas.openxmlformats.org/officeDocument/2006/relationships/tags" Target="../tags/tag171.xml"/><Relationship Id="rId51" Type="http://schemas.openxmlformats.org/officeDocument/2006/relationships/image" Target="../media/image143.png"/><Relationship Id="rId3" Type="http://schemas.openxmlformats.org/officeDocument/2006/relationships/tags" Target="../tags/tag166.xml"/><Relationship Id="rId12" Type="http://schemas.openxmlformats.org/officeDocument/2006/relationships/image" Target="../media/image104.jpe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 Id="rId46" Type="http://schemas.openxmlformats.org/officeDocument/2006/relationships/image" Target="../media/image138.png"/><Relationship Id="rId59" Type="http://schemas.openxmlformats.org/officeDocument/2006/relationships/image" Target="../media/image151.png"/><Relationship Id="rId67" Type="http://schemas.openxmlformats.org/officeDocument/2006/relationships/image" Target="../media/image158.png"/><Relationship Id="rId20" Type="http://schemas.openxmlformats.org/officeDocument/2006/relationships/image" Target="../media/image112.png"/><Relationship Id="rId41" Type="http://schemas.openxmlformats.org/officeDocument/2006/relationships/image" Target="../media/image133.png"/><Relationship Id="rId54" Type="http://schemas.openxmlformats.org/officeDocument/2006/relationships/image" Target="../media/image146.png"/><Relationship Id="rId62" Type="http://schemas.openxmlformats.org/officeDocument/2006/relationships/image" Target="../media/image154.jpeg"/></Relationships>
</file>

<file path=ppt/slides/_rels/slide22.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61.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160.png"/><Relationship Id="rId5" Type="http://schemas.openxmlformats.org/officeDocument/2006/relationships/tags" Target="../tags/tag176.xml"/><Relationship Id="rId10" Type="http://schemas.openxmlformats.org/officeDocument/2006/relationships/hyperlink" Target="http://internal.ptc.com/WCMS/files/119764/en/CAT_LPaulson_PTC_Investor_Day_2010.pdf" TargetMode="External"/><Relationship Id="rId4" Type="http://schemas.openxmlformats.org/officeDocument/2006/relationships/tags" Target="../tags/tag175.xml"/><Relationship Id="rId9"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image" Target="../media/image163.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162.emf"/><Relationship Id="rId5" Type="http://schemas.openxmlformats.org/officeDocument/2006/relationships/tags" Target="../tags/tag184.xml"/><Relationship Id="rId10" Type="http://schemas.openxmlformats.org/officeDocument/2006/relationships/notesSlide" Target="../notesSlides/notesSlide12.xml"/><Relationship Id="rId4" Type="http://schemas.openxmlformats.org/officeDocument/2006/relationships/tags" Target="../tags/tag183.xml"/><Relationship Id="rId9"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image" Target="../media/image165.png"/><Relationship Id="rId18" Type="http://schemas.openxmlformats.org/officeDocument/2006/relationships/image" Target="../media/image83.png"/><Relationship Id="rId26" Type="http://schemas.openxmlformats.org/officeDocument/2006/relationships/image" Target="../media/image78.png"/><Relationship Id="rId3" Type="http://schemas.openxmlformats.org/officeDocument/2006/relationships/tags" Target="../tags/tag190.xml"/><Relationship Id="rId21" Type="http://schemas.openxmlformats.org/officeDocument/2006/relationships/hyperlink" Target="http://www.essex.ac.uk/armedcon/images/country/headings/flags/china_flag_large.bmp" TargetMode="External"/><Relationship Id="rId7" Type="http://schemas.openxmlformats.org/officeDocument/2006/relationships/tags" Target="../tags/tag194.xml"/><Relationship Id="rId12" Type="http://schemas.openxmlformats.org/officeDocument/2006/relationships/image" Target="../media/image164.jpeg"/><Relationship Id="rId17" Type="http://schemas.openxmlformats.org/officeDocument/2006/relationships/hyperlink" Target="http://images.nationmaster.com/images/flags/gm-lgflag.gif" TargetMode="External"/><Relationship Id="rId25" Type="http://schemas.openxmlformats.org/officeDocument/2006/relationships/image" Target="../media/image76.png"/><Relationship Id="rId2" Type="http://schemas.openxmlformats.org/officeDocument/2006/relationships/tags" Target="../tags/tag189.xml"/><Relationship Id="rId16" Type="http://schemas.openxmlformats.org/officeDocument/2006/relationships/image" Target="../media/image82.png"/><Relationship Id="rId20" Type="http://schemas.openxmlformats.org/officeDocument/2006/relationships/image" Target="../media/image31.png"/><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163.png"/><Relationship Id="rId24" Type="http://schemas.openxmlformats.org/officeDocument/2006/relationships/image" Target="../media/image86.png"/><Relationship Id="rId5" Type="http://schemas.openxmlformats.org/officeDocument/2006/relationships/tags" Target="../tags/tag192.xml"/><Relationship Id="rId15" Type="http://schemas.openxmlformats.org/officeDocument/2006/relationships/image" Target="../media/image79.jpeg"/><Relationship Id="rId23" Type="http://schemas.openxmlformats.org/officeDocument/2006/relationships/image" Target="../media/image85.jpeg"/><Relationship Id="rId10" Type="http://schemas.openxmlformats.org/officeDocument/2006/relationships/notesSlide" Target="../notesSlides/notesSlide13.xml"/><Relationship Id="rId19" Type="http://schemas.openxmlformats.org/officeDocument/2006/relationships/hyperlink" Target="http://images.nationmaster.com/images/flags/ja-lgflag.gif" TargetMode="External"/><Relationship Id="rId4" Type="http://schemas.openxmlformats.org/officeDocument/2006/relationships/tags" Target="../tags/tag191.xml"/><Relationship Id="rId9" Type="http://schemas.openxmlformats.org/officeDocument/2006/relationships/slideLayout" Target="../slideLayouts/slideLayout5.xml"/><Relationship Id="rId14" Type="http://schemas.openxmlformats.org/officeDocument/2006/relationships/image" Target="../media/image166.png"/><Relationship Id="rId22" Type="http://schemas.openxmlformats.org/officeDocument/2006/relationships/image" Target="../media/image84.jpeg"/><Relationship Id="rId27" Type="http://schemas.openxmlformats.org/officeDocument/2006/relationships/image" Target="../media/image16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hyperlink" Target="http://www.google.com/imgres?imgurl=http://www.mergeleftmarketing.com/vsImages/Information/Images%20for%20Consultation/Search.jpg&amp;imgrefurl=http://www.mergeleftmarketing.com/Information.asp?TopicID=41&amp;usg=__ghM2CjDROoqTJxYovuoBMwQ7QvY=&amp;h=348&amp;w=350&amp;sz=10&amp;hl=en&amp;start=7&amp;zoom=1&amp;itbs=1&amp;tbnid=3wubX5ZDO7LopM:&amp;tbnh=119&amp;tbnw=120&amp;prev=/images?q=search&amp;hl=en&amp;gbv=2&amp;tbs=isch:1" TargetMode="External"/><Relationship Id="rId26" Type="http://schemas.openxmlformats.org/officeDocument/2006/relationships/image" Target="../media/image26.png"/><Relationship Id="rId3" Type="http://schemas.openxmlformats.org/officeDocument/2006/relationships/tags" Target="../tags/tag3.xml"/><Relationship Id="rId21" Type="http://schemas.openxmlformats.org/officeDocument/2006/relationships/image" Target="../media/image22.png"/><Relationship Id="rId34" Type="http://schemas.openxmlformats.org/officeDocument/2006/relationships/image" Target="../media/image3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0.wmf"/><Relationship Id="rId25" Type="http://schemas.openxmlformats.org/officeDocument/2006/relationships/image" Target="../media/image25.jpeg"/><Relationship Id="rId33" Type="http://schemas.openxmlformats.org/officeDocument/2006/relationships/hyperlink" Target="http://images.nationmaster.com/images/flags/ja-lgflag.gif" TargetMode="External"/><Relationship Id="rId2" Type="http://schemas.openxmlformats.org/officeDocument/2006/relationships/tags" Target="../tags/tag2.xml"/><Relationship Id="rId16" Type="http://schemas.openxmlformats.org/officeDocument/2006/relationships/notesSlide" Target="../notesSlides/notesSlide1.xml"/><Relationship Id="rId20" Type="http://schemas.openxmlformats.org/officeDocument/2006/relationships/oleObject" Target="../embeddings/oleObject1.bin"/><Relationship Id="rId29" Type="http://schemas.openxmlformats.org/officeDocument/2006/relationships/image" Target="../media/image28.png"/><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4.jpeg"/><Relationship Id="rId32" Type="http://schemas.openxmlformats.org/officeDocument/2006/relationships/image" Target="../media/image30.png"/><Relationship Id="rId5" Type="http://schemas.openxmlformats.org/officeDocument/2006/relationships/tags" Target="../tags/tag5.xml"/><Relationship Id="rId15" Type="http://schemas.openxmlformats.org/officeDocument/2006/relationships/slideLayout" Target="../slideLayouts/slideLayout14.xml"/><Relationship Id="rId23" Type="http://schemas.openxmlformats.org/officeDocument/2006/relationships/image" Target="../media/image23.jpeg"/><Relationship Id="rId28" Type="http://schemas.openxmlformats.org/officeDocument/2006/relationships/hyperlink" Target="http://images.nationmaster.com/images/flags/ez-lgflag.gif" TargetMode="External"/><Relationship Id="rId10" Type="http://schemas.openxmlformats.org/officeDocument/2006/relationships/tags" Target="../tags/tag10.xml"/><Relationship Id="rId19" Type="http://schemas.openxmlformats.org/officeDocument/2006/relationships/image" Target="../media/image21.jpeg"/><Relationship Id="rId31" Type="http://schemas.openxmlformats.org/officeDocument/2006/relationships/hyperlink" Target="http://images.nationmaster.com/images/flags/sp-lgflag.gif" TargetMode="Externa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hyperlink" Target="http://www.google.com/imgres?imgurl=http://www.jmorganmarketing.com/wp-content/uploads/2009/09/roi.jpg&amp;imgrefurl=http://www.jmorganmarketing.com/roi-is-about-making-money-and-strengthening-your-brand/&amp;usg=__rZiZbTQsA99ztBXNqf3LnsdejdY=&amp;h=490&amp;w=392&amp;sz=52&amp;hl=en&amp;start=4&amp;zoom=1&amp;itbs=1&amp;tbnid=0DmfPsVzzT1GSM:&amp;tbnh=130&amp;tbnw=104&amp;prev=/images?q=ROI&amp;hl=en&amp;gbv=2&amp;tbs=isch:1" TargetMode="External"/><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36.wmf"/><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35.w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34.png"/><Relationship Id="rId5" Type="http://schemas.openxmlformats.org/officeDocument/2006/relationships/tags" Target="../tags/tag19.xml"/><Relationship Id="rId15" Type="http://schemas.openxmlformats.org/officeDocument/2006/relationships/image" Target="../media/image38.png"/><Relationship Id="rId10" Type="http://schemas.openxmlformats.org/officeDocument/2006/relationships/image" Target="../media/image33.wmf"/><Relationship Id="rId4" Type="http://schemas.openxmlformats.org/officeDocument/2006/relationships/tags" Target="../tags/tag18.xml"/><Relationship Id="rId9" Type="http://schemas.openxmlformats.org/officeDocument/2006/relationships/slideLayout" Target="../slideLayouts/slideLayout5.xml"/><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diagramColors" Target="../diagrams/colors1.xml"/><Relationship Id="rId18" Type="http://schemas.openxmlformats.org/officeDocument/2006/relationships/image" Target="../media/image43.png"/><Relationship Id="rId3" Type="http://schemas.openxmlformats.org/officeDocument/2006/relationships/tags" Target="../tags/tag24.xml"/><Relationship Id="rId21" Type="http://schemas.openxmlformats.org/officeDocument/2006/relationships/image" Target="../media/image46.png"/><Relationship Id="rId7" Type="http://schemas.openxmlformats.org/officeDocument/2006/relationships/image" Target="../media/image39.png"/><Relationship Id="rId12" Type="http://schemas.openxmlformats.org/officeDocument/2006/relationships/diagramQuickStyle" Target="../diagrams/quickStyle1.xml"/><Relationship Id="rId17" Type="http://schemas.openxmlformats.org/officeDocument/2006/relationships/image" Target="../media/image42.png"/><Relationship Id="rId2" Type="http://schemas.openxmlformats.org/officeDocument/2006/relationships/tags" Target="../tags/tag23.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vmlDrawing" Target="../drawings/vmlDrawing2.vml"/><Relationship Id="rId6" Type="http://schemas.openxmlformats.org/officeDocument/2006/relationships/slideLayout" Target="../slideLayouts/slideLayout17.xml"/><Relationship Id="rId11" Type="http://schemas.openxmlformats.org/officeDocument/2006/relationships/diagramLayout" Target="../diagrams/layout1.xml"/><Relationship Id="rId5" Type="http://schemas.openxmlformats.org/officeDocument/2006/relationships/tags" Target="../tags/tag26.xml"/><Relationship Id="rId15" Type="http://schemas.openxmlformats.org/officeDocument/2006/relationships/hyperlink" Target="https://pds.ptc.com/Windchill/servlet/TypeBasedIncludeServlet?oid=VR:wt.doc.WTDocument:779779008&amp;u8=1" TargetMode="External"/><Relationship Id="rId10" Type="http://schemas.openxmlformats.org/officeDocument/2006/relationships/diagramData" Target="../diagrams/data1.xml"/><Relationship Id="rId19" Type="http://schemas.openxmlformats.org/officeDocument/2006/relationships/image" Target="../media/image44.png"/><Relationship Id="rId4" Type="http://schemas.openxmlformats.org/officeDocument/2006/relationships/tags" Target="../tags/tag25.xml"/><Relationship Id="rId9" Type="http://schemas.openxmlformats.org/officeDocument/2006/relationships/oleObject" Target="../embeddings/oleObject2.bin"/><Relationship Id="rId14"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50.jpe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4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8.png"/><Relationship Id="rId5" Type="http://schemas.openxmlformats.org/officeDocument/2006/relationships/tags" Target="../tags/tag31.xml"/><Relationship Id="rId10" Type="http://schemas.openxmlformats.org/officeDocument/2006/relationships/image" Target="../media/image47.png"/><Relationship Id="rId4" Type="http://schemas.openxmlformats.org/officeDocument/2006/relationships/tags" Target="../tags/tag30.xml"/><Relationship Id="rId9" Type="http://schemas.openxmlformats.org/officeDocument/2006/relationships/slideLayout" Target="../slideLayouts/slideLayout15.xml"/><Relationship Id="rId14"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image" Target="../media/image55.jpeg"/><Relationship Id="rId3" Type="http://schemas.openxmlformats.org/officeDocument/2006/relationships/tags" Target="../tags/tag36.xml"/><Relationship Id="rId21" Type="http://schemas.openxmlformats.org/officeDocument/2006/relationships/notesSlide" Target="../notesSlides/notesSlide2.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image" Target="../media/image54.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53.jpe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52.jpeg"/><Relationship Id="rId10" Type="http://schemas.openxmlformats.org/officeDocument/2006/relationships/tags" Target="../tags/tag43.xml"/><Relationship Id="rId19" Type="http://schemas.openxmlformats.org/officeDocument/2006/relationships/tags" Target="../tags/tag5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21" Type="http://schemas.openxmlformats.org/officeDocument/2006/relationships/notesSlide" Target="../notesSlides/notesSlide3.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image" Target="../media/image56.jpeg"/><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3504" y="1617379"/>
            <a:ext cx="6296230" cy="1785104"/>
          </a:xfrm>
        </p:spPr>
        <p:txBody>
          <a:bodyPr/>
          <a:lstStyle/>
          <a:p>
            <a:r>
              <a:rPr lang="en-US" dirty="0" smtClean="0"/>
              <a:t>Utilizing Holden Principles for an Executive Value Proposition</a:t>
            </a:r>
            <a:br>
              <a:rPr lang="en-US" dirty="0" smtClean="0"/>
            </a:br>
            <a:r>
              <a:rPr lang="en-US" dirty="0" smtClean="0"/>
              <a:t/>
            </a:r>
            <a:br>
              <a:rPr lang="en-US" dirty="0" smtClean="0"/>
            </a:br>
            <a:r>
              <a:rPr lang="en-US" sz="1600" dirty="0" smtClean="0"/>
              <a:t>Industrial/Heavy Equipment Industry</a:t>
            </a:r>
            <a:br>
              <a:rPr lang="en-US" sz="1600" dirty="0" smtClean="0"/>
            </a:br>
            <a:r>
              <a:rPr lang="en-US" sz="1600" dirty="0" smtClean="0"/>
              <a:t>Customer Service Experience Example</a:t>
            </a:r>
            <a:endParaRPr lang="en-US" sz="1600" dirty="0"/>
          </a:p>
        </p:txBody>
      </p:sp>
      <p:sp>
        <p:nvSpPr>
          <p:cNvPr id="3" name="Subtitle 2"/>
          <p:cNvSpPr>
            <a:spLocks noGrp="1"/>
          </p:cNvSpPr>
          <p:nvPr>
            <p:ph type="subTitle" idx="1"/>
          </p:nvPr>
        </p:nvSpPr>
        <p:spPr>
          <a:xfrm>
            <a:off x="4951144" y="5925312"/>
            <a:ext cx="3741308" cy="492443"/>
          </a:xfrm>
        </p:spPr>
        <p:txBody>
          <a:bodyPr/>
          <a:lstStyle/>
          <a:p>
            <a:r>
              <a:rPr lang="en-US" dirty="0" smtClean="0"/>
              <a:t>Brad Rud</a:t>
            </a:r>
          </a:p>
          <a:p>
            <a:r>
              <a:rPr lang="en-US" dirty="0" smtClean="0"/>
              <a:t>April 2011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9"/>
          <p:cNvSpPr>
            <a:spLocks noChangeArrowheads="1"/>
          </p:cNvSpPr>
          <p:nvPr>
            <p:custDataLst>
              <p:tags r:id="rId2"/>
            </p:custDataLst>
          </p:nvPr>
        </p:nvSpPr>
        <p:spPr bwMode="auto">
          <a:xfrm rot="10800000">
            <a:off x="0" y="348092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pic>
        <p:nvPicPr>
          <p:cNvPr id="3076" name="Picture 4" descr="D:\User Profiles\brud.PTCNET\Local Settings\Temporary Internet Files\Content.IE5\ODXOZXDO\MC900056870[1].wmf"/>
          <p:cNvPicPr>
            <a:picLocks noChangeAspect="1" noChangeArrowheads="1"/>
          </p:cNvPicPr>
          <p:nvPr/>
        </p:nvPicPr>
        <p:blipFill>
          <a:blip r:embed="rId17" cstate="print">
            <a:duotone>
              <a:schemeClr val="bg2">
                <a:shade val="45000"/>
                <a:satMod val="135000"/>
              </a:schemeClr>
              <a:prstClr val="white"/>
            </a:duotone>
          </a:blip>
          <a:srcRect/>
          <a:stretch>
            <a:fillRect/>
          </a:stretch>
        </p:blipFill>
        <p:spPr bwMode="auto">
          <a:xfrm>
            <a:off x="4629607" y="1734540"/>
            <a:ext cx="1599286" cy="893369"/>
          </a:xfrm>
          <a:prstGeom prst="rect">
            <a:avLst/>
          </a:prstGeom>
          <a:noFill/>
          <a:effectLst>
            <a:outerShdw blurRad="76200" dir="18900000" sy="23000" kx="-1200000" algn="bl" rotWithShape="0">
              <a:prstClr val="black">
                <a:alpha val="20000"/>
              </a:prstClr>
            </a:outerShdw>
          </a:effectLst>
        </p:spPr>
      </p:pic>
      <p:pic>
        <p:nvPicPr>
          <p:cNvPr id="104457" name="Picture 9" descr="http://t3.gstatic.com/images?q=tbn:3wubX5ZDO7LopM:http://www.mergeleftmarketing.com/vsImages/Information/Images%2520for%2520Consultation/Search.jpg">
            <a:hlinkClick r:id="rId18"/>
          </p:cNvPr>
          <p:cNvPicPr>
            <a:picLocks noChangeAspect="1" noChangeArrowheads="1"/>
          </p:cNvPicPr>
          <p:nvPr/>
        </p:nvPicPr>
        <p:blipFill>
          <a:blip r:embed="rId19" cstate="print"/>
          <a:srcRect t="9104" r="14444"/>
          <a:stretch>
            <a:fillRect/>
          </a:stretch>
        </p:blipFill>
        <p:spPr bwMode="auto">
          <a:xfrm>
            <a:off x="0" y="1752600"/>
            <a:ext cx="977900" cy="1030288"/>
          </a:xfrm>
          <a:prstGeom prst="rect">
            <a:avLst/>
          </a:prstGeom>
          <a:noFill/>
        </p:spPr>
      </p:pic>
      <p:graphicFrame>
        <p:nvGraphicFramePr>
          <p:cNvPr id="25" name="Object 24" hidden="1"/>
          <p:cNvGraphicFramePr>
            <a:graphicFrameLocks/>
          </p:cNvGraphicFramePr>
          <p:nvPr/>
        </p:nvGraphicFramePr>
        <p:xfrm>
          <a:off x="0" y="0"/>
          <a:ext cx="158750" cy="158750"/>
        </p:xfrm>
        <a:graphic>
          <a:graphicData uri="http://schemas.openxmlformats.org/presentationml/2006/ole">
            <p:oleObj spid="_x0000_s3074" name="think-cell Slide" r:id="rId20" imgW="0" imgH="0" progId="">
              <p:embed/>
            </p:oleObj>
          </a:graphicData>
        </a:graphic>
      </p:graphicFrame>
      <p:sp>
        <p:nvSpPr>
          <p:cNvPr id="19462" name="Rectangle 27"/>
          <p:cNvSpPr>
            <a:spLocks noChangeArrowheads="1"/>
          </p:cNvSpPr>
          <p:nvPr>
            <p:custDataLst>
              <p:tags r:id="rId3"/>
            </p:custDataLst>
          </p:nvPr>
        </p:nvSpPr>
        <p:spPr bwMode="auto">
          <a:xfrm flipV="1">
            <a:off x="0" y="3385274"/>
            <a:ext cx="9144000" cy="545090"/>
          </a:xfrm>
          <a:prstGeom prst="rect">
            <a:avLst/>
          </a:prstGeom>
          <a:solidFill>
            <a:schemeClr val="bg1">
              <a:lumMod val="95000"/>
              <a:alpha val="3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9467" name="Title 13"/>
          <p:cNvSpPr>
            <a:spLocks noGrp="1"/>
          </p:cNvSpPr>
          <p:nvPr>
            <p:ph type="title"/>
            <p:custDataLst>
              <p:tags r:id="rId4"/>
            </p:custDataLst>
          </p:nvPr>
        </p:nvSpPr>
        <p:spPr>
          <a:xfrm>
            <a:off x="186894" y="142650"/>
            <a:ext cx="8734264" cy="530679"/>
          </a:xfrm>
        </p:spPr>
        <p:txBody>
          <a:bodyPr/>
          <a:lstStyle/>
          <a:p>
            <a:r>
              <a:rPr lang="en-US" dirty="0" smtClean="0">
                <a:solidFill>
                  <a:schemeClr val="accent6">
                    <a:lumMod val="50000"/>
                  </a:schemeClr>
                </a:solidFill>
              </a:rPr>
              <a:t>Improve Customer Service Experience by </a:t>
            </a:r>
            <a:br>
              <a:rPr lang="en-US" dirty="0" smtClean="0">
                <a:solidFill>
                  <a:schemeClr val="accent6">
                    <a:lumMod val="50000"/>
                  </a:schemeClr>
                </a:solidFill>
              </a:rPr>
            </a:br>
            <a:r>
              <a:rPr lang="en-US" dirty="0" smtClean="0">
                <a:solidFill>
                  <a:schemeClr val="accent2">
                    <a:lumMod val="50000"/>
                  </a:schemeClr>
                </a:solidFill>
              </a:rPr>
              <a:t>Deploying Service Information Solutions </a:t>
            </a:r>
          </a:p>
        </p:txBody>
      </p:sp>
      <p:sp>
        <p:nvSpPr>
          <p:cNvPr id="19469" name="TextBox 14"/>
          <p:cNvSpPr txBox="1">
            <a:spLocks noChangeArrowheads="1"/>
          </p:cNvSpPr>
          <p:nvPr>
            <p:custDataLst>
              <p:tags r:id="rId5"/>
            </p:custDataLst>
          </p:nvPr>
        </p:nvSpPr>
        <p:spPr bwMode="gray">
          <a:xfrm>
            <a:off x="0" y="4157658"/>
            <a:ext cx="2257424" cy="2154436"/>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Customer Challenges</a:t>
            </a:r>
            <a:r>
              <a:rPr lang="en-US" sz="2000" dirty="0" smtClean="0">
                <a:solidFill>
                  <a:schemeClr val="accent2">
                    <a:lumMod val="40000"/>
                    <a:lumOff val="60000"/>
                  </a:schemeClr>
                </a:solidFill>
              </a:rPr>
              <a:t/>
            </a:r>
            <a:br>
              <a:rPr lang="en-US" sz="2000" dirty="0" smtClean="0">
                <a:solidFill>
                  <a:schemeClr val="accent2">
                    <a:lumMod val="40000"/>
                    <a:lumOff val="60000"/>
                  </a:schemeClr>
                </a:solidFill>
              </a:rPr>
            </a:br>
            <a:endParaRPr lang="en-US" sz="20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Hard to Find, </a:t>
            </a:r>
            <a:br>
              <a:rPr lang="en-US" sz="1600" dirty="0" smtClean="0">
                <a:solidFill>
                  <a:schemeClr val="tx1">
                    <a:lumMod val="75000"/>
                  </a:schemeClr>
                </a:solidFill>
              </a:rPr>
            </a:br>
            <a:r>
              <a:rPr lang="en-US" sz="1600" dirty="0" smtClean="0">
                <a:solidFill>
                  <a:schemeClr val="tx1">
                    <a:lumMod val="75000"/>
                  </a:schemeClr>
                </a:solidFill>
              </a:rPr>
              <a:t>Limited Access, </a:t>
            </a:r>
            <a:br>
              <a:rPr lang="en-US" sz="1600" dirty="0" smtClean="0">
                <a:solidFill>
                  <a:schemeClr val="tx1">
                    <a:lumMod val="75000"/>
                  </a:schemeClr>
                </a:solidFill>
              </a:rPr>
            </a:br>
            <a:r>
              <a:rPr lang="en-US" sz="1600" dirty="0" smtClean="0">
                <a:solidFill>
                  <a:schemeClr val="tx1">
                    <a:lumMod val="75000"/>
                  </a:schemeClr>
                </a:solidFill>
              </a:rPr>
              <a:t>Missing Information, Dynamic Content</a:t>
            </a:r>
            <a:br>
              <a:rPr lang="en-US" sz="1600" dirty="0" smtClean="0">
                <a:solidFill>
                  <a:schemeClr val="tx1">
                    <a:lumMod val="75000"/>
                  </a:schemeClr>
                </a:solidFill>
              </a:rPr>
            </a:br>
            <a:endParaRPr lang="en-US" sz="1600" dirty="0">
              <a:solidFill>
                <a:schemeClr val="tx1">
                  <a:lumMod val="75000"/>
                </a:schemeClr>
              </a:solidFill>
            </a:endParaRPr>
          </a:p>
        </p:txBody>
      </p:sp>
      <p:sp>
        <p:nvSpPr>
          <p:cNvPr id="19470" name="TextBox 14"/>
          <p:cNvSpPr txBox="1">
            <a:spLocks noChangeArrowheads="1"/>
          </p:cNvSpPr>
          <p:nvPr>
            <p:custDataLst>
              <p:tags r:id="rId6"/>
            </p:custDataLst>
          </p:nvPr>
        </p:nvSpPr>
        <p:spPr bwMode="gray">
          <a:xfrm>
            <a:off x="4579937" y="4157658"/>
            <a:ext cx="2230438" cy="2499146"/>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Value </a:t>
            </a:r>
            <a:br>
              <a:rPr lang="en-US" sz="2000" dirty="0" smtClean="0">
                <a:solidFill>
                  <a:schemeClr val="accent4">
                    <a:lumMod val="50000"/>
                  </a:schemeClr>
                </a:solidFill>
              </a:rPr>
            </a:br>
            <a:r>
              <a:rPr lang="en-US" sz="2000" dirty="0" smtClean="0">
                <a:solidFill>
                  <a:schemeClr val="accent4">
                    <a:lumMod val="50000"/>
                  </a:schemeClr>
                </a:solidFill>
              </a:rPr>
              <a:t>Opportunities</a:t>
            </a:r>
            <a:r>
              <a:rPr lang="en-US" sz="2000" dirty="0" smtClean="0">
                <a:solidFill>
                  <a:schemeClr val="accent2">
                    <a:lumMod val="40000"/>
                    <a:lumOff val="60000"/>
                  </a:schemeClr>
                </a:solidFill>
              </a:rPr>
              <a:t/>
            </a:r>
            <a:br>
              <a:rPr lang="en-US" sz="2000" dirty="0" smtClean="0">
                <a:solidFill>
                  <a:schemeClr val="accent2">
                    <a:lumMod val="40000"/>
                    <a:lumOff val="60000"/>
                  </a:schemeClr>
                </a:solidFill>
              </a:rPr>
            </a:br>
            <a:endParaRPr lang="en-US" sz="16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Economic Value, Competitive Value, Strategic Value, Return on Investment </a:t>
            </a:r>
            <a:br>
              <a:rPr lang="en-US" sz="1600" dirty="0" smtClean="0">
                <a:solidFill>
                  <a:schemeClr val="tx1">
                    <a:lumMod val="75000"/>
                  </a:schemeClr>
                </a:solidFill>
              </a:rPr>
            </a:br>
            <a:endParaRPr lang="en-US" sz="1600" dirty="0">
              <a:solidFill>
                <a:schemeClr val="tx1">
                  <a:lumMod val="75000"/>
                </a:schemeClr>
              </a:solidFill>
            </a:endParaRPr>
          </a:p>
          <a:p>
            <a:pPr algn="ctr">
              <a:lnSpc>
                <a:spcPct val="90000"/>
              </a:lnSpc>
              <a:spcBef>
                <a:spcPct val="50000"/>
              </a:spcBef>
            </a:pPr>
            <a:endParaRPr lang="en-US" sz="1600" dirty="0">
              <a:solidFill>
                <a:schemeClr val="bg1"/>
              </a:solidFill>
            </a:endParaRPr>
          </a:p>
        </p:txBody>
      </p:sp>
      <p:sp>
        <p:nvSpPr>
          <p:cNvPr id="19471" name="TextBox 14"/>
          <p:cNvSpPr txBox="1">
            <a:spLocks noChangeArrowheads="1"/>
          </p:cNvSpPr>
          <p:nvPr>
            <p:custDataLst>
              <p:tags r:id="rId7"/>
            </p:custDataLst>
          </p:nvPr>
        </p:nvSpPr>
        <p:spPr bwMode="gray">
          <a:xfrm>
            <a:off x="6895130" y="4157658"/>
            <a:ext cx="2175164" cy="2277547"/>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PTC </a:t>
            </a:r>
            <a:br>
              <a:rPr lang="en-US" sz="2000" dirty="0" smtClean="0">
                <a:solidFill>
                  <a:schemeClr val="accent2">
                    <a:lumMod val="50000"/>
                  </a:schemeClr>
                </a:solidFill>
              </a:rPr>
            </a:br>
            <a:r>
              <a:rPr lang="en-US" sz="2000" dirty="0" smtClean="0">
                <a:solidFill>
                  <a:schemeClr val="accent2">
                    <a:lumMod val="50000"/>
                  </a:schemeClr>
                </a:solidFill>
              </a:rPr>
              <a:t>Solutions</a:t>
            </a:r>
            <a:r>
              <a:rPr lang="en-US" sz="2000" dirty="0" smtClean="0">
                <a:solidFill>
                  <a:schemeClr val="accent5"/>
                </a:solidFill>
              </a:rPr>
              <a:t/>
            </a:r>
            <a:br>
              <a:rPr lang="en-US" sz="2000" dirty="0" smtClean="0">
                <a:solidFill>
                  <a:schemeClr val="accent5"/>
                </a:solidFill>
              </a:rPr>
            </a:br>
            <a:endParaRPr lang="en-US" sz="16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Solutions, Processes, Best Practices, </a:t>
            </a:r>
            <a:br>
              <a:rPr lang="en-US" sz="1600" dirty="0" smtClean="0">
                <a:solidFill>
                  <a:schemeClr val="tx1">
                    <a:lumMod val="75000"/>
                  </a:schemeClr>
                </a:solidFill>
              </a:rPr>
            </a:br>
            <a:r>
              <a:rPr lang="en-US" sz="1600" dirty="0" smtClean="0">
                <a:solidFill>
                  <a:schemeClr val="tx1">
                    <a:lumMod val="75000"/>
                  </a:schemeClr>
                </a:solidFill>
              </a:rPr>
              <a:t>References &amp; Demonstrations</a:t>
            </a:r>
          </a:p>
          <a:p>
            <a:pPr algn="ctr">
              <a:lnSpc>
                <a:spcPct val="90000"/>
              </a:lnSpc>
              <a:spcBef>
                <a:spcPct val="50000"/>
              </a:spcBef>
            </a:pPr>
            <a:endParaRPr lang="en-US" sz="1600" dirty="0">
              <a:solidFill>
                <a:schemeClr val="bg1"/>
              </a:solidFill>
            </a:endParaRPr>
          </a:p>
        </p:txBody>
      </p:sp>
      <p:sp>
        <p:nvSpPr>
          <p:cNvPr id="19473" name="Rectangle 29"/>
          <p:cNvSpPr>
            <a:spLocks noChangeArrowheads="1"/>
          </p:cNvSpPr>
          <p:nvPr>
            <p:custDataLst>
              <p:tags r:id="rId8"/>
            </p:custDataLst>
          </p:nvPr>
        </p:nvSpPr>
        <p:spPr bwMode="auto">
          <a:xfrm>
            <a:off x="0" y="125588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19468" name="TextBox 14"/>
          <p:cNvSpPr txBox="1">
            <a:spLocks noChangeArrowheads="1"/>
          </p:cNvSpPr>
          <p:nvPr>
            <p:custDataLst>
              <p:tags r:id="rId9"/>
            </p:custDataLst>
          </p:nvPr>
        </p:nvSpPr>
        <p:spPr bwMode="gray">
          <a:xfrm>
            <a:off x="2373508" y="4157658"/>
            <a:ext cx="2147166" cy="1711238"/>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Business Challenges</a:t>
            </a:r>
            <a:r>
              <a:rPr lang="en-US" sz="2000" dirty="0" smtClean="0">
                <a:solidFill>
                  <a:schemeClr val="accent5"/>
                </a:solidFill>
              </a:rPr>
              <a:t/>
            </a:r>
            <a:br>
              <a:rPr lang="en-US" sz="2000" dirty="0" smtClean="0">
                <a:solidFill>
                  <a:schemeClr val="accent5"/>
                </a:solidFill>
              </a:rPr>
            </a:br>
            <a:r>
              <a:rPr lang="en-US" sz="1600" dirty="0" smtClean="0">
                <a:solidFill>
                  <a:schemeClr val="tx1">
                    <a:lumMod val="75000"/>
                  </a:schemeClr>
                </a:solidFill>
              </a:rPr>
              <a:t> </a:t>
            </a:r>
          </a:p>
          <a:p>
            <a:pPr algn="ctr">
              <a:lnSpc>
                <a:spcPct val="90000"/>
              </a:lnSpc>
              <a:spcBef>
                <a:spcPct val="50000"/>
              </a:spcBef>
            </a:pPr>
            <a:r>
              <a:rPr lang="en-US" sz="1600" dirty="0" smtClean="0">
                <a:solidFill>
                  <a:schemeClr val="tx1">
                    <a:lumMod val="75000"/>
                  </a:schemeClr>
                </a:solidFill>
              </a:rPr>
              <a:t>Industry Trends,</a:t>
            </a:r>
            <a:br>
              <a:rPr lang="en-US" sz="1600" dirty="0" smtClean="0">
                <a:solidFill>
                  <a:schemeClr val="tx1">
                    <a:lumMod val="75000"/>
                  </a:schemeClr>
                </a:solidFill>
              </a:rPr>
            </a:br>
            <a:r>
              <a:rPr lang="en-US" sz="1600" dirty="0" smtClean="0">
                <a:solidFill>
                  <a:schemeClr val="tx1">
                    <a:lumMod val="75000"/>
                  </a:schemeClr>
                </a:solidFill>
              </a:rPr>
              <a:t>Product Complexity, Limited Resources</a:t>
            </a:r>
            <a:endParaRPr lang="en-US" sz="1600" dirty="0">
              <a:solidFill>
                <a:schemeClr val="tx1">
                  <a:lumMod val="75000"/>
                </a:schemeClr>
              </a:solidFill>
            </a:endParaRPr>
          </a:p>
        </p:txBody>
      </p:sp>
      <p:sp>
        <p:nvSpPr>
          <p:cNvPr id="29" name="Rectangle 7"/>
          <p:cNvSpPr>
            <a:spLocks noGrp="1" noChangeArrowheads="1"/>
          </p:cNvSpPr>
          <p:nvPr>
            <p:ph type="ftr" sz="quarter" idx="10"/>
            <p:custDataLst>
              <p:tags r:id="rId10"/>
            </p:custDataLst>
          </p:nvPr>
        </p:nvSpPr>
        <p:spPr>
          <a:xfrm>
            <a:off x="8201025" y="6735763"/>
            <a:ext cx="585788" cy="107722"/>
          </a:xfrm>
          <a:ln/>
        </p:spPr>
        <p:txBody>
          <a:bodyPr/>
          <a:lstStyle>
            <a:lvl1pPr>
              <a:defRPr/>
            </a:lvl1pPr>
          </a:lstStyle>
          <a:p>
            <a:pPr>
              <a:defRPr/>
            </a:pPr>
            <a:r>
              <a:rPr lang="en-US" dirty="0" smtClean="0">
                <a:solidFill>
                  <a:srgbClr val="FFFFFF"/>
                </a:solidFill>
              </a:rPr>
              <a:t>© 2010  PTC</a:t>
            </a:r>
            <a:endParaRPr lang="en-US" dirty="0">
              <a:solidFill>
                <a:srgbClr val="FFFFFF"/>
              </a:solidFill>
            </a:endParaRPr>
          </a:p>
        </p:txBody>
      </p:sp>
      <p:pic>
        <p:nvPicPr>
          <p:cNvPr id="104455" name="Picture 7"/>
          <p:cNvPicPr>
            <a:picLocks noChangeAspect="1" noChangeArrowheads="1"/>
          </p:cNvPicPr>
          <p:nvPr/>
        </p:nvPicPr>
        <p:blipFill>
          <a:blip r:embed="rId21" cstate="print"/>
          <a:srcRect l="9649" t="5357"/>
          <a:stretch>
            <a:fillRect/>
          </a:stretch>
        </p:blipFill>
        <p:spPr bwMode="auto">
          <a:xfrm>
            <a:off x="863600" y="2276475"/>
            <a:ext cx="981075" cy="1009650"/>
          </a:xfrm>
          <a:prstGeom prst="rect">
            <a:avLst/>
          </a:prstGeom>
          <a:noFill/>
          <a:ln w="9525">
            <a:noFill/>
            <a:miter lim="800000"/>
            <a:headEnd/>
            <a:tailEnd/>
          </a:ln>
        </p:spPr>
      </p:pic>
      <p:pic>
        <p:nvPicPr>
          <p:cNvPr id="104460" name="Picture 12" descr="http://t3.gstatic.com/images?q=tbn:0DmfPsVzzT1GSM:http://www.jmorganmarketing.com/wp-content/uploads/2009/09/roi.jpg">
            <a:hlinkClick r:id="rId22"/>
          </p:cNvPr>
          <p:cNvPicPr>
            <a:picLocks noChangeAspect="1" noChangeArrowheads="1"/>
          </p:cNvPicPr>
          <p:nvPr/>
        </p:nvPicPr>
        <p:blipFill>
          <a:blip r:embed="rId23" cstate="print"/>
          <a:srcRect/>
          <a:stretch>
            <a:fillRect/>
          </a:stretch>
        </p:blipFill>
        <p:spPr bwMode="auto">
          <a:xfrm>
            <a:off x="5676899" y="2269331"/>
            <a:ext cx="803275" cy="1004094"/>
          </a:xfrm>
          <a:prstGeom prst="rect">
            <a:avLst/>
          </a:prstGeom>
          <a:noFill/>
        </p:spPr>
      </p:pic>
      <p:pic>
        <p:nvPicPr>
          <p:cNvPr id="26" name="Picture 25"/>
          <p:cNvPicPr>
            <a:picLocks noChangeAspect="1" noChangeArrowheads="1"/>
          </p:cNvPicPr>
          <p:nvPr/>
        </p:nvPicPr>
        <p:blipFill>
          <a:blip r:embed="rId24" cstate="print"/>
          <a:srcRect/>
          <a:stretch>
            <a:fillRect/>
          </a:stretch>
        </p:blipFill>
        <p:spPr bwMode="auto">
          <a:xfrm>
            <a:off x="2405768" y="1944565"/>
            <a:ext cx="1146448" cy="860405"/>
          </a:xfrm>
          <a:prstGeom prst="rect">
            <a:avLst/>
          </a:prstGeom>
          <a:ln w="57150" cap="sq" cmpd="thickThin">
            <a:solidFill>
              <a:srgbClr val="000000"/>
            </a:solidFill>
            <a:prstDash val="solid"/>
            <a:miter lim="800000"/>
          </a:ln>
          <a:effectLst>
            <a:innerShdw blurRad="76200">
              <a:srgbClr val="000000"/>
            </a:innerShdw>
          </a:effectLst>
        </p:spPr>
      </p:pic>
      <p:grpSp>
        <p:nvGrpSpPr>
          <p:cNvPr id="31" name="Group 30"/>
          <p:cNvGrpSpPr/>
          <p:nvPr/>
        </p:nvGrpSpPr>
        <p:grpSpPr>
          <a:xfrm>
            <a:off x="7295667" y="2063685"/>
            <a:ext cx="1428177" cy="1128259"/>
            <a:chOff x="6857517" y="2118237"/>
            <a:chExt cx="1428177" cy="1128259"/>
          </a:xfrm>
        </p:grpSpPr>
        <p:pic>
          <p:nvPicPr>
            <p:cNvPr id="28" name="Picture 79" descr="Laptop_Real IMage"/>
            <p:cNvPicPr>
              <a:picLocks noChangeAspect="1" noChangeArrowheads="1"/>
            </p:cNvPicPr>
            <p:nvPr/>
          </p:nvPicPr>
          <p:blipFill>
            <a:blip r:embed="rId25" cstate="print"/>
            <a:stretch>
              <a:fillRect/>
            </a:stretch>
          </p:blipFill>
          <p:spPr bwMode="auto">
            <a:xfrm>
              <a:off x="6857517" y="2118237"/>
              <a:ext cx="1428177" cy="1128259"/>
            </a:xfrm>
            <a:prstGeom prst="roundRect">
              <a:avLst>
                <a:gd name="adj" fmla="val 8594"/>
              </a:avLst>
            </a:prstGeom>
            <a:solidFill>
              <a:srgbClr val="FFFFFF">
                <a:shade val="85000"/>
              </a:srgbClr>
            </a:solidFill>
            <a:ln>
              <a:noFill/>
            </a:ln>
            <a:effectLst/>
          </p:spPr>
        </p:pic>
        <p:pic>
          <p:nvPicPr>
            <p:cNvPr id="30" name="Picture 75"/>
            <p:cNvPicPr>
              <a:picLocks noChangeAspect="1" noChangeArrowheads="1"/>
            </p:cNvPicPr>
            <p:nvPr/>
          </p:nvPicPr>
          <p:blipFill>
            <a:blip r:embed="rId26" cstate="print"/>
            <a:srcRect l="22320"/>
            <a:stretch>
              <a:fillRect/>
            </a:stretch>
          </p:blipFill>
          <p:spPr bwMode="auto">
            <a:xfrm>
              <a:off x="7095146" y="2256653"/>
              <a:ext cx="1043406" cy="674307"/>
            </a:xfrm>
            <a:prstGeom prst="rect">
              <a:avLst/>
            </a:prstGeom>
            <a:noFill/>
            <a:ln w="12700">
              <a:noFill/>
              <a:miter lim="800000"/>
              <a:headEnd/>
              <a:tailEnd/>
            </a:ln>
          </p:spPr>
        </p:pic>
      </p:grpSp>
      <p:grpSp>
        <p:nvGrpSpPr>
          <p:cNvPr id="44" name="Group 43"/>
          <p:cNvGrpSpPr/>
          <p:nvPr/>
        </p:nvGrpSpPr>
        <p:grpSpPr>
          <a:xfrm>
            <a:off x="2961024" y="2389339"/>
            <a:ext cx="1397955" cy="912140"/>
            <a:chOff x="2961024" y="2389339"/>
            <a:chExt cx="1397955" cy="912140"/>
          </a:xfrm>
        </p:grpSpPr>
        <p:grpSp>
          <p:nvGrpSpPr>
            <p:cNvPr id="32" name="Group 303"/>
            <p:cNvGrpSpPr>
              <a:grpSpLocks/>
            </p:cNvGrpSpPr>
            <p:nvPr/>
          </p:nvGrpSpPr>
          <p:grpSpPr bwMode="auto">
            <a:xfrm>
              <a:off x="2961024" y="2389339"/>
              <a:ext cx="1397955" cy="912140"/>
              <a:chOff x="4771" y="2194"/>
              <a:chExt cx="815" cy="358"/>
            </a:xfrm>
          </p:grpSpPr>
          <p:pic>
            <p:nvPicPr>
              <p:cNvPr id="33" name="Picture 304" descr="blueDisk"/>
              <p:cNvPicPr>
                <a:picLocks noChangeAspect="1" noChangeArrowheads="1"/>
              </p:cNvPicPr>
              <p:nvPr/>
            </p:nvPicPr>
            <p:blipFill>
              <a:blip r:embed="rId27" cstate="print">
                <a:lum contrast="-40000"/>
              </a:blip>
              <a:srcRect/>
              <a:stretch>
                <a:fillRect/>
              </a:stretch>
            </p:blipFill>
            <p:spPr bwMode="auto">
              <a:xfrm>
                <a:off x="4771" y="2194"/>
                <a:ext cx="815" cy="358"/>
              </a:xfrm>
              <a:prstGeom prst="rect">
                <a:avLst/>
              </a:prstGeom>
              <a:noFill/>
              <a:ln w="9525">
                <a:noFill/>
                <a:miter lim="800000"/>
                <a:headEnd/>
                <a:tailEnd/>
              </a:ln>
            </p:spPr>
          </p:pic>
          <p:pic>
            <p:nvPicPr>
              <p:cNvPr id="34" name="Picture 305" descr="Czech Republic">
                <a:hlinkClick r:id="rId28"/>
              </p:cNvPr>
              <p:cNvPicPr>
                <a:picLocks noChangeAspect="1" noChangeArrowheads="1"/>
              </p:cNvPicPr>
              <p:nvPr/>
            </p:nvPicPr>
            <p:blipFill>
              <a:blip r:embed="rId29" cstate="print"/>
              <a:srcRect/>
              <a:stretch>
                <a:fillRect/>
              </a:stretch>
            </p:blipFill>
            <p:spPr bwMode="auto">
              <a:xfrm>
                <a:off x="5295" y="2296"/>
                <a:ext cx="173" cy="115"/>
              </a:xfrm>
              <a:prstGeom prst="rect">
                <a:avLst/>
              </a:prstGeom>
              <a:noFill/>
            </p:spPr>
          </p:pic>
          <p:pic>
            <p:nvPicPr>
              <p:cNvPr id="35" name="Picture 306" descr="fr-lgflag"/>
              <p:cNvPicPr>
                <a:picLocks noChangeAspect="1" noChangeArrowheads="1"/>
              </p:cNvPicPr>
              <p:nvPr/>
            </p:nvPicPr>
            <p:blipFill>
              <a:blip r:embed="rId30" cstate="print"/>
              <a:srcRect/>
              <a:stretch>
                <a:fillRect/>
              </a:stretch>
            </p:blipFill>
            <p:spPr bwMode="auto">
              <a:xfrm>
                <a:off x="5082" y="2216"/>
                <a:ext cx="173" cy="115"/>
              </a:xfrm>
              <a:prstGeom prst="rect">
                <a:avLst/>
              </a:prstGeom>
              <a:noFill/>
              <a:ln w="9525">
                <a:noFill/>
                <a:miter lim="800000"/>
                <a:headEnd/>
                <a:tailEnd/>
              </a:ln>
            </p:spPr>
          </p:pic>
          <p:pic>
            <p:nvPicPr>
              <p:cNvPr id="36" name="Picture 307" descr="Spain">
                <a:hlinkClick r:id="rId31"/>
              </p:cNvPr>
              <p:cNvPicPr>
                <a:picLocks noChangeAspect="1" noChangeArrowheads="1"/>
              </p:cNvPicPr>
              <p:nvPr/>
            </p:nvPicPr>
            <p:blipFill>
              <a:blip r:embed="rId32" cstate="print"/>
              <a:srcRect/>
              <a:stretch>
                <a:fillRect/>
              </a:stretch>
            </p:blipFill>
            <p:spPr bwMode="auto">
              <a:xfrm>
                <a:off x="5071" y="2371"/>
                <a:ext cx="173" cy="115"/>
              </a:xfrm>
              <a:prstGeom prst="rect">
                <a:avLst/>
              </a:prstGeom>
              <a:noFill/>
            </p:spPr>
          </p:pic>
          <p:pic>
            <p:nvPicPr>
              <p:cNvPr id="37" name="Picture 308" descr="Japan">
                <a:hlinkClick r:id="rId33"/>
              </p:cNvPr>
              <p:cNvPicPr>
                <a:picLocks noChangeAspect="1" noChangeArrowheads="1"/>
              </p:cNvPicPr>
              <p:nvPr/>
            </p:nvPicPr>
            <p:blipFill>
              <a:blip r:embed="rId34" cstate="print"/>
              <a:srcRect/>
              <a:stretch>
                <a:fillRect/>
              </a:stretch>
            </p:blipFill>
            <p:spPr bwMode="auto">
              <a:xfrm>
                <a:off x="4836" y="2281"/>
                <a:ext cx="173" cy="115"/>
              </a:xfrm>
              <a:prstGeom prst="rect">
                <a:avLst/>
              </a:prstGeom>
              <a:noFill/>
              <a:ln w="9525">
                <a:noFill/>
                <a:miter lim="800000"/>
                <a:headEnd/>
                <a:tailEnd/>
              </a:ln>
            </p:spPr>
          </p:pic>
        </p:grpSp>
        <p:pic>
          <p:nvPicPr>
            <p:cNvPr id="3077" name="Picture 5"/>
            <p:cNvPicPr>
              <a:picLocks noChangeAspect="1" noChangeArrowheads="1"/>
            </p:cNvPicPr>
            <p:nvPr/>
          </p:nvPicPr>
          <p:blipFill>
            <a:blip r:embed="rId35" cstate="print"/>
            <a:srcRect r="27266"/>
            <a:stretch>
              <a:fillRect/>
            </a:stretch>
          </p:blipFill>
          <p:spPr bwMode="auto">
            <a:xfrm>
              <a:off x="3448713" y="2830498"/>
              <a:ext cx="340519" cy="292608"/>
            </a:xfrm>
            <a:prstGeom prst="rect">
              <a:avLst/>
            </a:prstGeom>
            <a:noFill/>
            <a:ln w="9525">
              <a:noFill/>
              <a:miter lim="800000"/>
              <a:headEnd/>
              <a:tailEnd/>
            </a:ln>
          </p:spPr>
        </p:pic>
      </p:grpSp>
      <p:sp>
        <p:nvSpPr>
          <p:cNvPr id="39" name="Rectangle 38"/>
          <p:cNvSpPr/>
          <p:nvPr/>
        </p:nvSpPr>
        <p:spPr>
          <a:xfrm>
            <a:off x="0" y="3897686"/>
            <a:ext cx="9144000" cy="45720"/>
          </a:xfrm>
          <a:prstGeom prst="rect">
            <a:avLst/>
          </a:prstGeom>
          <a:gradFill>
            <a:gsLst>
              <a:gs pos="0">
                <a:schemeClr val="accent2">
                  <a:lumMod val="75000"/>
                </a:schemeClr>
              </a:gs>
              <a:gs pos="50000">
                <a:schemeClr val="accent4">
                  <a:lumMod val="75000"/>
                </a:schemeClr>
              </a:gs>
              <a:gs pos="100000">
                <a:schemeClr val="accent5">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46" name="Oval 32"/>
          <p:cNvSpPr>
            <a:spLocks noChangeArrowheads="1"/>
          </p:cNvSpPr>
          <p:nvPr>
            <p:custDataLst>
              <p:tags r:id="rId11"/>
            </p:custDataLst>
          </p:nvPr>
        </p:nvSpPr>
        <p:spPr bwMode="auto">
          <a:xfrm>
            <a:off x="7933500"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47" name="Oval 34"/>
          <p:cNvSpPr>
            <a:spLocks noChangeArrowheads="1"/>
          </p:cNvSpPr>
          <p:nvPr>
            <p:custDataLst>
              <p:tags r:id="rId12"/>
            </p:custDataLst>
          </p:nvPr>
        </p:nvSpPr>
        <p:spPr bwMode="auto">
          <a:xfrm>
            <a:off x="5645944"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48" name="Oval 47"/>
          <p:cNvSpPr/>
          <p:nvPr>
            <p:custDataLst>
              <p:tags r:id="rId13"/>
            </p:custDataLst>
          </p:nvPr>
        </p:nvSpPr>
        <p:spPr bwMode="auto">
          <a:xfrm>
            <a:off x="3422651" y="3871334"/>
            <a:ext cx="98425" cy="98425"/>
          </a:xfrm>
          <a:prstGeom prst="ellipse">
            <a:avLst/>
          </a:prstGeom>
          <a:solidFill>
            <a:schemeClr val="accent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2400">
              <a:ea typeface="ＭＳ Ｐゴシック" pitchFamily="34" charset="-128"/>
            </a:endParaRPr>
          </a:p>
        </p:txBody>
      </p:sp>
      <p:sp>
        <p:nvSpPr>
          <p:cNvPr id="49" name="Oval 36"/>
          <p:cNvSpPr>
            <a:spLocks noChangeArrowheads="1"/>
          </p:cNvSpPr>
          <p:nvPr>
            <p:custDataLst>
              <p:tags r:id="rId14"/>
            </p:custDataLst>
          </p:nvPr>
        </p:nvSpPr>
        <p:spPr bwMode="auto">
          <a:xfrm>
            <a:off x="1123806"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6480" y="1476994"/>
            <a:ext cx="3663612" cy="5029200"/>
          </a:xfrm>
        </p:spPr>
        <p:txBody>
          <a:bodyPr/>
          <a:lstStyle/>
          <a:p>
            <a:pPr>
              <a:buNone/>
            </a:pPr>
            <a:r>
              <a:rPr lang="en-US" dirty="0" smtClean="0"/>
              <a:t>Limited Access to Information</a:t>
            </a:r>
            <a:br>
              <a:rPr lang="en-US" dirty="0" smtClean="0"/>
            </a:br>
            <a:endParaRPr lang="en-US" sz="4000" dirty="0" smtClean="0"/>
          </a:p>
          <a:p>
            <a:pPr>
              <a:buNone/>
            </a:pPr>
            <a:r>
              <a:rPr lang="en-US" dirty="0" smtClean="0"/>
              <a:t>Time Spent Searching</a:t>
            </a:r>
            <a:br>
              <a:rPr lang="en-US" dirty="0" smtClean="0"/>
            </a:br>
            <a:endParaRPr lang="en-US" sz="4000" dirty="0" smtClean="0"/>
          </a:p>
          <a:p>
            <a:pPr>
              <a:buNone/>
            </a:pPr>
            <a:r>
              <a:rPr lang="en-US" dirty="0" smtClean="0"/>
              <a:t>Finding Relevant Information</a:t>
            </a:r>
            <a:br>
              <a:rPr lang="en-US" dirty="0" smtClean="0"/>
            </a:br>
            <a:endParaRPr lang="en-US" sz="4000" dirty="0" smtClean="0"/>
          </a:p>
          <a:p>
            <a:pPr>
              <a:buNone/>
            </a:pPr>
            <a:r>
              <a:rPr lang="en-US" dirty="0" smtClean="0"/>
              <a:t>Accessing Updates</a:t>
            </a:r>
            <a:br>
              <a:rPr lang="en-US" dirty="0" smtClean="0"/>
            </a:br>
            <a:endParaRPr lang="en-US" sz="4000" dirty="0" smtClean="0"/>
          </a:p>
          <a:p>
            <a:pPr>
              <a:buNone/>
            </a:pPr>
            <a:r>
              <a:rPr lang="en-US" dirty="0" smtClean="0"/>
              <a:t>Keeping Equipment Running</a:t>
            </a:r>
          </a:p>
          <a:p>
            <a:pPr>
              <a:buNone/>
            </a:pPr>
            <a:endParaRPr lang="en-US" dirty="0"/>
          </a:p>
        </p:txBody>
      </p:sp>
      <p:sp>
        <p:nvSpPr>
          <p:cNvPr id="4" name="Subtitle 3"/>
          <p:cNvSpPr>
            <a:spLocks noGrp="1"/>
          </p:cNvSpPr>
          <p:nvPr>
            <p:ph type="subTitle" idx="15"/>
          </p:nvPr>
        </p:nvSpPr>
        <p:spPr/>
        <p:txBody>
          <a:bodyPr/>
          <a:lstStyle/>
          <a:p>
            <a:r>
              <a:rPr lang="en-US" i="1" dirty="0" smtClean="0"/>
              <a:t>Down time is crippling – How can I maintain “your product” for “my use”?</a:t>
            </a:r>
            <a:endParaRPr lang="en-US" i="1" dirty="0"/>
          </a:p>
        </p:txBody>
      </p:sp>
      <p:sp>
        <p:nvSpPr>
          <p:cNvPr id="5" name="Footer Placeholder 4"/>
          <p:cNvSpPr>
            <a:spLocks noGrp="1"/>
          </p:cNvSpPr>
          <p:nvPr>
            <p:ph type="ftr" sz="quarter" idx="3"/>
          </p:nvPr>
        </p:nvSpPr>
        <p:spPr/>
        <p:txBody>
          <a:bodyPr/>
          <a:lstStyle/>
          <a:p>
            <a:endParaRPr lang="en-US" dirty="0"/>
          </a:p>
        </p:txBody>
      </p:sp>
      <p:pic>
        <p:nvPicPr>
          <p:cNvPr id="70658" name="Picture 2" descr="D:\User Profiles\brud.PTCNET\Local Settings\Temporary Internet Files\Content.IE5\G6KSAR6V\MC900048141[1].wmf"/>
          <p:cNvPicPr>
            <a:picLocks noChangeAspect="1" noChangeArrowheads="1"/>
          </p:cNvPicPr>
          <p:nvPr/>
        </p:nvPicPr>
        <p:blipFill>
          <a:blip r:embed="rId10" cstate="print"/>
          <a:srcRect/>
          <a:stretch>
            <a:fillRect/>
          </a:stretch>
        </p:blipFill>
        <p:spPr bwMode="auto">
          <a:xfrm>
            <a:off x="311807" y="1403036"/>
            <a:ext cx="766222" cy="628944"/>
          </a:xfrm>
          <a:prstGeom prst="rect">
            <a:avLst/>
          </a:prstGeom>
          <a:noFill/>
          <a:effectLst>
            <a:outerShdw blurRad="76200" dist="12700" dir="2700000" sy="-23000" kx="-800400" algn="bl" rotWithShape="0">
              <a:prstClr val="black">
                <a:alpha val="20000"/>
              </a:prstClr>
            </a:outerShdw>
          </a:effectLst>
        </p:spPr>
      </p:pic>
      <p:pic>
        <p:nvPicPr>
          <p:cNvPr id="7" name="Picture 6" descr="D:\User Profiles\brud.PTCNET\Local Settings\Temporary Internet Files\Content.IE5\XMY6PNYP\MC900431643[1].PNG"/>
          <p:cNvPicPr>
            <a:picLocks noChangeAspect="1" noChangeArrowheads="1"/>
          </p:cNvPicPr>
          <p:nvPr/>
        </p:nvPicPr>
        <p:blipFill>
          <a:blip r:embed="rId11" cstate="print"/>
          <a:srcRect/>
          <a:stretch>
            <a:fillRect/>
          </a:stretch>
        </p:blipFill>
        <p:spPr bwMode="auto">
          <a:xfrm>
            <a:off x="4175738" y="2182707"/>
            <a:ext cx="914400" cy="914400"/>
          </a:xfrm>
          <a:prstGeom prst="rect">
            <a:avLst/>
          </a:prstGeom>
          <a:noFill/>
        </p:spPr>
      </p:pic>
      <p:pic>
        <p:nvPicPr>
          <p:cNvPr id="70661" name="Picture 5" descr="D:\User Profiles\brud.PTCNET\Local Settings\Temporary Internet Files\Content.IE5\TNJGMYM1\MC900354155[1].wmf"/>
          <p:cNvPicPr>
            <a:picLocks noChangeAspect="1" noChangeArrowheads="1"/>
          </p:cNvPicPr>
          <p:nvPr/>
        </p:nvPicPr>
        <p:blipFill>
          <a:blip r:embed="rId12" cstate="print"/>
          <a:srcRect/>
          <a:stretch>
            <a:fillRect/>
          </a:stretch>
        </p:blipFill>
        <p:spPr bwMode="auto">
          <a:xfrm>
            <a:off x="237718" y="3427101"/>
            <a:ext cx="914400" cy="829616"/>
          </a:xfrm>
          <a:prstGeom prst="rect">
            <a:avLst/>
          </a:prstGeom>
          <a:noFill/>
        </p:spPr>
      </p:pic>
      <p:pic>
        <p:nvPicPr>
          <p:cNvPr id="70662" name="Picture 6" descr="D:\User Profiles\brud.PTCNET\Local Settings\Temporary Internet Files\Content.IE5\9JH132QO\MC900294214[1].wmf"/>
          <p:cNvPicPr>
            <a:picLocks noChangeAspect="1" noChangeArrowheads="1"/>
          </p:cNvPicPr>
          <p:nvPr/>
        </p:nvPicPr>
        <p:blipFill>
          <a:blip r:embed="rId13" cstate="print"/>
          <a:srcRect/>
          <a:stretch>
            <a:fillRect/>
          </a:stretch>
        </p:blipFill>
        <p:spPr bwMode="auto">
          <a:xfrm>
            <a:off x="237718" y="5642454"/>
            <a:ext cx="914400" cy="721222"/>
          </a:xfrm>
          <a:prstGeom prst="rect">
            <a:avLst/>
          </a:prstGeom>
          <a:noFill/>
          <a:effectLst>
            <a:outerShdw blurRad="76200" dist="12700" dir="2700000" sy="-23000" kx="-800400" algn="bl" rotWithShape="0">
              <a:prstClr val="black">
                <a:alpha val="20000"/>
              </a:prstClr>
            </a:outerShdw>
          </a:effectLst>
        </p:spPr>
      </p:pic>
      <p:pic>
        <p:nvPicPr>
          <p:cNvPr id="80898" name="Picture 2" descr="D:\User Profiles\brud.PTCNET\Local Settings\Temporary Internet Files\Content.IE5\B51ZT991\MC900442000[1].png"/>
          <p:cNvPicPr>
            <a:picLocks noChangeAspect="1" noChangeArrowheads="1"/>
          </p:cNvPicPr>
          <p:nvPr/>
        </p:nvPicPr>
        <p:blipFill>
          <a:blip r:embed="rId14" cstate="print"/>
          <a:srcRect/>
          <a:stretch>
            <a:fillRect/>
          </a:stretch>
        </p:blipFill>
        <p:spPr bwMode="auto">
          <a:xfrm>
            <a:off x="5684943" y="2028749"/>
            <a:ext cx="3112547" cy="3112547"/>
          </a:xfrm>
          <a:prstGeom prst="rect">
            <a:avLst/>
          </a:prstGeom>
          <a:noFill/>
        </p:spPr>
      </p:pic>
      <p:sp>
        <p:nvSpPr>
          <p:cNvPr id="22" name="TextBox 14"/>
          <p:cNvSpPr txBox="1">
            <a:spLocks noChangeArrowheads="1"/>
          </p:cNvSpPr>
          <p:nvPr>
            <p:custDataLst>
              <p:tags r:id="rId1"/>
            </p:custDataLst>
          </p:nvPr>
        </p:nvSpPr>
        <p:spPr bwMode="gray">
          <a:xfrm>
            <a:off x="0" y="50510"/>
            <a:ext cx="2257424"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Customer Challenges</a:t>
            </a:r>
            <a:endParaRPr lang="en-US" sz="1600" b="1" i="1" dirty="0">
              <a:solidFill>
                <a:schemeClr val="accent3">
                  <a:lumMod val="50000"/>
                </a:schemeClr>
              </a:solidFill>
            </a:endParaRPr>
          </a:p>
        </p:txBody>
      </p:sp>
      <p:sp>
        <p:nvSpPr>
          <p:cNvPr id="23"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endParaRPr lang="en-US" sz="1200" dirty="0">
              <a:solidFill>
                <a:schemeClr val="accent5">
                  <a:lumMod val="75000"/>
                </a:schemeClr>
              </a:solidFill>
            </a:endParaRPr>
          </a:p>
        </p:txBody>
      </p:sp>
      <p:sp>
        <p:nvSpPr>
          <p:cNvPr id="24" name="TextBox 14"/>
          <p:cNvSpPr txBox="1">
            <a:spLocks noChangeArrowheads="1"/>
          </p:cNvSpPr>
          <p:nvPr>
            <p:custDataLst>
              <p:tags r:id="rId3"/>
            </p:custDataLst>
          </p:nvPr>
        </p:nvSpPr>
        <p:spPr bwMode="gray">
          <a:xfrm>
            <a:off x="6480916" y="140548"/>
            <a:ext cx="217516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25" name="TextBox 14"/>
          <p:cNvSpPr txBox="1">
            <a:spLocks noChangeArrowheads="1"/>
          </p:cNvSpPr>
          <p:nvPr>
            <p:custDataLst>
              <p:tags r:id="rId4"/>
            </p:custDataLst>
          </p:nvPr>
        </p:nvSpPr>
        <p:spPr bwMode="gray">
          <a:xfrm>
            <a:off x="2206053" y="158947"/>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200" dirty="0">
              <a:solidFill>
                <a:schemeClr val="accent5">
                  <a:lumMod val="75000"/>
                </a:schemeClr>
              </a:solidFill>
            </a:endParaRPr>
          </a:p>
        </p:txBody>
      </p:sp>
      <p:pic>
        <p:nvPicPr>
          <p:cNvPr id="301057" name="Picture 1"/>
          <p:cNvPicPr>
            <a:picLocks noChangeAspect="1" noChangeArrowheads="1"/>
          </p:cNvPicPr>
          <p:nvPr/>
        </p:nvPicPr>
        <p:blipFill>
          <a:blip r:embed="rId15" cstate="print"/>
          <a:srcRect/>
          <a:stretch>
            <a:fillRect/>
          </a:stretch>
        </p:blipFill>
        <p:spPr bwMode="auto">
          <a:xfrm>
            <a:off x="4048972" y="4747296"/>
            <a:ext cx="1167940" cy="522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7" name="Oval 34"/>
          <p:cNvSpPr>
            <a:spLocks noChangeArrowheads="1"/>
          </p:cNvSpPr>
          <p:nvPr>
            <p:custDataLst>
              <p:tags r:id="rId6"/>
            </p:custDataLst>
          </p:nvPr>
        </p:nvSpPr>
        <p:spPr bwMode="auto">
          <a:xfrm>
            <a:off x="540210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8" name="Oval 27"/>
          <p:cNvSpPr/>
          <p:nvPr>
            <p:custDataLst>
              <p:tags r:id="rId7"/>
            </p:custDataLst>
          </p:nvPr>
        </p:nvSpPr>
        <p:spPr bwMode="auto">
          <a:xfrm>
            <a:off x="323215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9" name="Oval 36"/>
          <p:cNvSpPr>
            <a:spLocks noChangeArrowheads="1"/>
          </p:cNvSpPr>
          <p:nvPr>
            <p:custDataLst>
              <p:tags r:id="rId8"/>
            </p:custDataLst>
          </p:nvPr>
        </p:nvSpPr>
        <p:spPr bwMode="auto">
          <a:xfrm>
            <a:off x="100188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19" name="TextBox 18"/>
          <p:cNvSpPr txBox="1"/>
          <p:nvPr/>
        </p:nvSpPr>
        <p:spPr>
          <a:xfrm>
            <a:off x="5290454" y="1330779"/>
            <a:ext cx="3469825"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1: Critical Issues</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6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10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6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898"/>
                                        </p:tgtEl>
                                        <p:attrNameLst>
                                          <p:attrName>style.visibility</p:attrName>
                                        </p:attrNameLst>
                                      </p:cBhvr>
                                      <p:to>
                                        <p:strVal val="visible"/>
                                      </p:to>
                                    </p:set>
                                    <p:animEffect transition="in" filter="fade">
                                      <p:cBhvr>
                                        <p:cTn id="37" dur="20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68661" y="1369121"/>
            <a:ext cx="4321479" cy="5019294"/>
          </a:xfrm>
        </p:spPr>
        <p:txBody>
          <a:bodyPr/>
          <a:lstStyle/>
          <a:p>
            <a:pPr>
              <a:buNone/>
            </a:pPr>
            <a:r>
              <a:rPr lang="en-US" dirty="0" smtClean="0"/>
              <a:t>Increasing Product Complexity</a:t>
            </a:r>
            <a:br>
              <a:rPr lang="en-US" dirty="0" smtClean="0"/>
            </a:br>
            <a:endParaRPr lang="en-US" sz="4000" dirty="0" smtClean="0"/>
          </a:p>
          <a:p>
            <a:pPr lvl="0">
              <a:buClr>
                <a:srgbClr val="0067B4"/>
              </a:buClr>
              <a:buNone/>
            </a:pPr>
            <a:r>
              <a:rPr lang="en-US" dirty="0" smtClean="0"/>
              <a:t>Responding to Customer Demands</a:t>
            </a:r>
            <a:br>
              <a:rPr lang="en-US" dirty="0" smtClean="0"/>
            </a:br>
            <a:endParaRPr lang="en-US" sz="4000" dirty="0" smtClean="0">
              <a:solidFill>
                <a:srgbClr val="0067B4"/>
              </a:solidFill>
            </a:endParaRPr>
          </a:p>
          <a:p>
            <a:pPr lvl="0">
              <a:buClr>
                <a:srgbClr val="0067B4"/>
              </a:buClr>
              <a:buNone/>
            </a:pPr>
            <a:r>
              <a:rPr lang="en-US" dirty="0" smtClean="0"/>
              <a:t>Pursuing Emerging Markets</a:t>
            </a:r>
            <a:br>
              <a:rPr lang="en-US" dirty="0" smtClean="0"/>
            </a:br>
            <a:endParaRPr lang="en-US" sz="4000" dirty="0" smtClean="0">
              <a:solidFill>
                <a:srgbClr val="0067B4"/>
              </a:solidFill>
            </a:endParaRPr>
          </a:p>
          <a:p>
            <a:pPr lvl="0">
              <a:buClr>
                <a:srgbClr val="0067B4"/>
              </a:buClr>
              <a:buNone/>
            </a:pPr>
            <a:r>
              <a:rPr lang="en-US" dirty="0" smtClean="0"/>
              <a:t>Supporting Multi-Brand Strategies</a:t>
            </a:r>
            <a:br>
              <a:rPr lang="en-US" dirty="0" smtClean="0"/>
            </a:br>
            <a:endParaRPr lang="en-US" sz="4000" dirty="0" smtClean="0">
              <a:solidFill>
                <a:srgbClr val="0067B4"/>
              </a:solidFill>
            </a:endParaRPr>
          </a:p>
          <a:p>
            <a:pPr>
              <a:buNone/>
            </a:pPr>
            <a:r>
              <a:rPr lang="en-US" dirty="0" smtClean="0"/>
              <a:t>Time to Market Pressures</a:t>
            </a:r>
          </a:p>
          <a:p>
            <a:pPr>
              <a:buNone/>
            </a:pPr>
            <a:endParaRPr lang="en-US" dirty="0"/>
          </a:p>
        </p:txBody>
      </p:sp>
      <p:sp>
        <p:nvSpPr>
          <p:cNvPr id="4" name="Subtitle 3"/>
          <p:cNvSpPr>
            <a:spLocks noGrp="1"/>
          </p:cNvSpPr>
          <p:nvPr>
            <p:ph type="subTitle" idx="15"/>
          </p:nvPr>
        </p:nvSpPr>
        <p:spPr/>
        <p:txBody>
          <a:bodyPr/>
          <a:lstStyle/>
          <a:p>
            <a:r>
              <a:rPr lang="en-US" i="1" dirty="0" smtClean="0"/>
              <a:t>Complexity is growing in all directions – How can service/support keep up?</a:t>
            </a:r>
            <a:endParaRPr lang="en-US" i="1" dirty="0"/>
          </a:p>
        </p:txBody>
      </p:sp>
      <p:sp>
        <p:nvSpPr>
          <p:cNvPr id="5" name="Footer Placeholder 4"/>
          <p:cNvSpPr>
            <a:spLocks noGrp="1"/>
          </p:cNvSpPr>
          <p:nvPr>
            <p:ph type="ftr" sz="quarter" idx="3"/>
          </p:nvPr>
        </p:nvSpPr>
        <p:spPr/>
        <p:txBody>
          <a:bodyPr/>
          <a:lstStyle/>
          <a:p>
            <a:endParaRPr lang="en-US" dirty="0"/>
          </a:p>
        </p:txBody>
      </p:sp>
      <p:pic>
        <p:nvPicPr>
          <p:cNvPr id="6" name="Picture 5"/>
          <p:cNvPicPr>
            <a:picLocks noChangeAspect="1" noChangeArrowheads="1"/>
          </p:cNvPicPr>
          <p:nvPr/>
        </p:nvPicPr>
        <p:blipFill>
          <a:blip r:embed="rId11" cstate="print"/>
          <a:srcRect/>
          <a:stretch>
            <a:fillRect/>
          </a:stretch>
        </p:blipFill>
        <p:spPr bwMode="auto">
          <a:xfrm>
            <a:off x="8101062" y="1239346"/>
            <a:ext cx="685800" cy="514690"/>
          </a:xfrm>
          <a:prstGeom prst="rect">
            <a:avLst/>
          </a:prstGeom>
          <a:ln w="57150" cap="sq" cmpd="thickThin">
            <a:solidFill>
              <a:srgbClr val="000000"/>
            </a:solidFill>
            <a:prstDash val="solid"/>
            <a:miter lim="800000"/>
          </a:ln>
          <a:effectLst>
            <a:innerShdw blurRad="76200">
              <a:srgbClr val="000000"/>
            </a:innerShdw>
          </a:effectLst>
        </p:spPr>
      </p:pic>
      <p:pic>
        <p:nvPicPr>
          <p:cNvPr id="69634" name="Picture 2" descr="D:\User Profiles\brud.PTCNET\Desktop\Permutation.gif"/>
          <p:cNvPicPr>
            <a:picLocks noChangeAspect="1" noChangeArrowheads="1"/>
          </p:cNvPicPr>
          <p:nvPr/>
        </p:nvPicPr>
        <p:blipFill>
          <a:blip r:embed="rId12" cstate="print"/>
          <a:srcRect/>
          <a:stretch>
            <a:fillRect/>
          </a:stretch>
        </p:blipFill>
        <p:spPr bwMode="auto">
          <a:xfrm rot="16200000">
            <a:off x="3720718" y="2338509"/>
            <a:ext cx="685800" cy="56081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9635" name="Picture 3" descr="D:\User Profiles\brud.PTCNET\Local Settings\Temporary Internet Files\Content.IE5\TNJGMYM1\MC910217001[1].png"/>
          <p:cNvPicPr>
            <a:picLocks noChangeAspect="1" noChangeArrowheads="1"/>
          </p:cNvPicPr>
          <p:nvPr/>
        </p:nvPicPr>
        <p:blipFill>
          <a:blip r:embed="rId13" cstate="print"/>
          <a:srcRect/>
          <a:stretch>
            <a:fillRect/>
          </a:stretch>
        </p:blipFill>
        <p:spPr bwMode="auto">
          <a:xfrm>
            <a:off x="8101062" y="3422363"/>
            <a:ext cx="685800" cy="685800"/>
          </a:xfrm>
          <a:prstGeom prst="rect">
            <a:avLst/>
          </a:prstGeom>
          <a:noFill/>
        </p:spPr>
      </p:pic>
      <p:pic>
        <p:nvPicPr>
          <p:cNvPr id="69637" name="Picture 5" descr="D:\User Profiles\brud.PTCNET\Desktop\brand.jpg"/>
          <p:cNvPicPr>
            <a:picLocks noChangeAspect="1" noChangeArrowheads="1"/>
          </p:cNvPicPr>
          <p:nvPr/>
        </p:nvPicPr>
        <p:blipFill>
          <a:blip r:embed="rId14" cstate="print"/>
          <a:srcRect/>
          <a:stretch>
            <a:fillRect/>
          </a:stretch>
        </p:blipFill>
        <p:spPr bwMode="auto">
          <a:xfrm>
            <a:off x="3720718" y="4605120"/>
            <a:ext cx="685800" cy="685800"/>
          </a:xfrm>
          <a:prstGeom prst="rect">
            <a:avLst/>
          </a:prstGeom>
          <a:noFill/>
        </p:spPr>
      </p:pic>
      <p:pic>
        <p:nvPicPr>
          <p:cNvPr id="69638" name="Picture 6" descr="D:\User Profiles\brud.PTCNET\Local Settings\Temporary Internet Files\Content.IE5\B51ZT991\MC900281023[1].wmf"/>
          <p:cNvPicPr>
            <a:picLocks noChangeAspect="1" noChangeArrowheads="1"/>
          </p:cNvPicPr>
          <p:nvPr/>
        </p:nvPicPr>
        <p:blipFill>
          <a:blip r:embed="rId15" cstate="print"/>
          <a:srcRect/>
          <a:stretch>
            <a:fillRect/>
          </a:stretch>
        </p:blipFill>
        <p:spPr bwMode="auto">
          <a:xfrm>
            <a:off x="8101062" y="5275273"/>
            <a:ext cx="685800" cy="1320852"/>
          </a:xfrm>
          <a:prstGeom prst="rect">
            <a:avLst/>
          </a:prstGeom>
          <a:noFill/>
        </p:spPr>
      </p:pic>
      <p:pic>
        <p:nvPicPr>
          <p:cNvPr id="81923" name="Picture 3" descr="D:\User Profiles\brud.PTCNET\Local Settings\Temporary Internet Files\Content.IE5\XMY6PNYP\MC900433165[1].jpg"/>
          <p:cNvPicPr>
            <a:picLocks noChangeAspect="1" noChangeArrowheads="1"/>
          </p:cNvPicPr>
          <p:nvPr/>
        </p:nvPicPr>
        <p:blipFill>
          <a:blip r:embed="rId16" cstate="print"/>
          <a:srcRect/>
          <a:stretch>
            <a:fillRect/>
          </a:stretch>
        </p:blipFill>
        <p:spPr bwMode="auto">
          <a:xfrm>
            <a:off x="0" y="2387065"/>
            <a:ext cx="3200118" cy="2401612"/>
          </a:xfrm>
          <a:prstGeom prst="rect">
            <a:avLst/>
          </a:prstGeom>
          <a:noFill/>
        </p:spPr>
      </p:pic>
      <p:sp>
        <p:nvSpPr>
          <p:cNvPr id="36"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37"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endParaRPr lang="en-US" sz="1200" dirty="0">
              <a:solidFill>
                <a:schemeClr val="accent5">
                  <a:lumMod val="75000"/>
                </a:schemeClr>
              </a:solidFill>
            </a:endParaRPr>
          </a:p>
        </p:txBody>
      </p:sp>
      <p:sp>
        <p:nvSpPr>
          <p:cNvPr id="38" name="TextBox 14"/>
          <p:cNvSpPr txBox="1">
            <a:spLocks noChangeArrowheads="1"/>
          </p:cNvSpPr>
          <p:nvPr>
            <p:custDataLst>
              <p:tags r:id="rId3"/>
            </p:custDataLst>
          </p:nvPr>
        </p:nvSpPr>
        <p:spPr bwMode="gray">
          <a:xfrm>
            <a:off x="2213868" y="60135"/>
            <a:ext cx="2147166"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Business Challenges</a:t>
            </a:r>
            <a:endParaRPr lang="en-US" sz="2000" b="1" i="1" dirty="0">
              <a:solidFill>
                <a:schemeClr val="accent3">
                  <a:lumMod val="50000"/>
                </a:schemeClr>
              </a:solidFill>
            </a:endParaRPr>
          </a:p>
        </p:txBody>
      </p:sp>
      <p:sp>
        <p:nvSpPr>
          <p:cNvPr id="39" name="TextBox 14"/>
          <p:cNvSpPr txBox="1">
            <a:spLocks noChangeArrowheads="1"/>
          </p:cNvSpPr>
          <p:nvPr>
            <p:custDataLst>
              <p:tags r:id="rId4"/>
            </p:custDataLst>
          </p:nvPr>
        </p:nvSpPr>
        <p:spPr bwMode="gray">
          <a:xfrm>
            <a:off x="6480916" y="140548"/>
            <a:ext cx="217516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19"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0" name="Oval 34"/>
          <p:cNvSpPr>
            <a:spLocks noChangeArrowheads="1"/>
          </p:cNvSpPr>
          <p:nvPr>
            <p:custDataLst>
              <p:tags r:id="rId6"/>
            </p:custDataLst>
          </p:nvPr>
        </p:nvSpPr>
        <p:spPr bwMode="auto">
          <a:xfrm>
            <a:off x="540210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1" name="Oval 20"/>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2" name="Oval 36"/>
          <p:cNvSpPr>
            <a:spLocks noChangeArrowheads="1"/>
          </p:cNvSpPr>
          <p:nvPr>
            <p:custDataLst>
              <p:tags r:id="rId8"/>
            </p:custDataLst>
          </p:nvPr>
        </p:nvSpPr>
        <p:spPr bwMode="auto">
          <a:xfrm>
            <a:off x="32040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23" name="TextBox 22"/>
          <p:cNvSpPr txBox="1"/>
          <p:nvPr/>
        </p:nvSpPr>
        <p:spPr>
          <a:xfrm>
            <a:off x="351061" y="1347107"/>
            <a:ext cx="3592289"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1: Critical Issues</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6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6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6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6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923"/>
                                        </p:tgtEl>
                                        <p:attrNameLst>
                                          <p:attrName>style.visibility</p:attrName>
                                        </p:attrNameLst>
                                      </p:cBhvr>
                                      <p:to>
                                        <p:strVal val="visible"/>
                                      </p:to>
                                    </p:set>
                                    <p:animEffect transition="in" filter="fade">
                                      <p:cBhvr>
                                        <p:cTn id="37" dur="2000"/>
                                        <p:tgtEl>
                                          <p:spTgt spid="8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1313" y="964500"/>
            <a:ext cx="8577400" cy="381000"/>
          </a:xfrm>
        </p:spPr>
        <p:txBody>
          <a:bodyPr/>
          <a:lstStyle/>
          <a:p>
            <a:r>
              <a:rPr lang="en-US" sz="2200" i="1" dirty="0" smtClean="0">
                <a:latin typeface="Arial Narrow" pitchFamily="34" charset="0"/>
                <a:ea typeface="+mn-ea"/>
                <a:cs typeface="+mn-cs"/>
              </a:rPr>
              <a:t>Challenges of Poor, Inaccurate Service Information</a:t>
            </a:r>
            <a:endParaRPr lang="en-US" sz="2200" i="1" dirty="0">
              <a:latin typeface="Arial Narrow" pitchFamily="34" charset="0"/>
              <a:ea typeface="+mn-ea"/>
              <a:cs typeface="+mn-cs"/>
            </a:endParaRPr>
          </a:p>
        </p:txBody>
      </p:sp>
      <p:pic>
        <p:nvPicPr>
          <p:cNvPr id="30" name="Picture 29" descr="mfg worker1.jpg"/>
          <p:cNvPicPr>
            <a:picLocks noChangeAspect="1"/>
          </p:cNvPicPr>
          <p:nvPr/>
        </p:nvPicPr>
        <p:blipFill>
          <a:blip r:embed="rId11" cstate="print"/>
          <a:stretch>
            <a:fillRect/>
          </a:stretch>
        </p:blipFill>
        <p:spPr>
          <a:xfrm>
            <a:off x="401614" y="1447312"/>
            <a:ext cx="903518" cy="678112"/>
          </a:xfrm>
          <a:prstGeom prst="rect">
            <a:avLst/>
          </a:prstGeom>
          <a:ln>
            <a:noFill/>
          </a:ln>
          <a:effectLst>
            <a:outerShdw blurRad="190500" algn="tl" rotWithShape="0">
              <a:srgbClr val="000000">
                <a:alpha val="70000"/>
              </a:srgbClr>
            </a:outerShdw>
          </a:effectLst>
        </p:spPr>
      </p:pic>
      <p:pic>
        <p:nvPicPr>
          <p:cNvPr id="38" name="Picture 3"/>
          <p:cNvPicPr>
            <a:picLocks noChangeAspect="1" noChangeArrowheads="1"/>
          </p:cNvPicPr>
          <p:nvPr/>
        </p:nvPicPr>
        <p:blipFill>
          <a:blip r:embed="rId12" cstate="print"/>
          <a:stretch>
            <a:fillRect/>
          </a:stretch>
        </p:blipFill>
        <p:spPr bwMode="auto">
          <a:xfrm>
            <a:off x="1801223" y="1462506"/>
            <a:ext cx="1004837" cy="669229"/>
          </a:xfrm>
          <a:prstGeom prst="rect">
            <a:avLst/>
          </a:prstGeom>
          <a:ln>
            <a:noFill/>
          </a:ln>
          <a:effectLst>
            <a:outerShdw blurRad="190500" algn="tl" rotWithShape="0">
              <a:srgbClr val="000000">
                <a:alpha val="70000"/>
              </a:srgbClr>
            </a:outerShdw>
          </a:effectLst>
        </p:spPr>
      </p:pic>
      <p:pic>
        <p:nvPicPr>
          <p:cNvPr id="37" name="Picture 6"/>
          <p:cNvPicPr>
            <a:picLocks noChangeAspect="1" noChangeArrowheads="1"/>
          </p:cNvPicPr>
          <p:nvPr/>
        </p:nvPicPr>
        <p:blipFill>
          <a:blip r:embed="rId13" cstate="print"/>
          <a:srcRect r="12570"/>
          <a:stretch>
            <a:fillRect/>
          </a:stretch>
        </p:blipFill>
        <p:spPr bwMode="auto">
          <a:xfrm>
            <a:off x="3302151" y="1482411"/>
            <a:ext cx="978447" cy="745345"/>
          </a:xfrm>
          <a:prstGeom prst="rect">
            <a:avLst/>
          </a:prstGeom>
          <a:ln>
            <a:noFill/>
          </a:ln>
          <a:effectLst>
            <a:outerShdw blurRad="190500" algn="tl" rotWithShape="0">
              <a:srgbClr val="000000">
                <a:alpha val="70000"/>
              </a:srgbClr>
            </a:outerShdw>
          </a:effectLst>
        </p:spPr>
      </p:pic>
      <p:pic>
        <p:nvPicPr>
          <p:cNvPr id="32" name="Picture 3" descr="D:\User Profiles\celliott.PTCNET\My Documents\My Pictures\Microsoft Clip Organizer\j0289467.jpg"/>
          <p:cNvPicPr>
            <a:picLocks noChangeAspect="1" noChangeArrowheads="1"/>
          </p:cNvPicPr>
          <p:nvPr/>
        </p:nvPicPr>
        <p:blipFill>
          <a:blip r:embed="rId14" cstate="print"/>
          <a:srcRect r="15409"/>
          <a:stretch>
            <a:fillRect/>
          </a:stretch>
        </p:blipFill>
        <p:spPr bwMode="auto">
          <a:xfrm>
            <a:off x="4743304" y="1483200"/>
            <a:ext cx="919167" cy="724002"/>
          </a:xfrm>
          <a:prstGeom prst="rect">
            <a:avLst/>
          </a:prstGeom>
          <a:ln>
            <a:noFill/>
          </a:ln>
          <a:effectLst>
            <a:outerShdw blurRad="190500" algn="tl" rotWithShape="0">
              <a:srgbClr val="000000">
                <a:alpha val="70000"/>
              </a:srgbClr>
            </a:outerShdw>
          </a:effectLst>
        </p:spPr>
      </p:pic>
      <p:pic>
        <p:nvPicPr>
          <p:cNvPr id="33" name="Picture 8" descr="http://upload.wikimedia.org/wikiversity/en/5/5a/TechWriting6.jpg"/>
          <p:cNvPicPr>
            <a:picLocks noChangeAspect="1" noChangeArrowheads="1"/>
          </p:cNvPicPr>
          <p:nvPr/>
        </p:nvPicPr>
        <p:blipFill>
          <a:blip r:embed="rId15" cstate="print"/>
          <a:srcRect l="15089" t="12005"/>
          <a:stretch>
            <a:fillRect/>
          </a:stretch>
        </p:blipFill>
        <p:spPr bwMode="auto">
          <a:xfrm>
            <a:off x="6250075" y="1473673"/>
            <a:ext cx="677960" cy="741032"/>
          </a:xfrm>
          <a:prstGeom prst="rect">
            <a:avLst/>
          </a:prstGeom>
          <a:ln>
            <a:noFill/>
          </a:ln>
          <a:effectLst>
            <a:outerShdw blurRad="190500" algn="tl" rotWithShape="0">
              <a:srgbClr val="000000">
                <a:alpha val="70000"/>
              </a:srgbClr>
            </a:outerShdw>
          </a:effectLst>
        </p:spPr>
      </p:pic>
      <p:pic>
        <p:nvPicPr>
          <p:cNvPr id="36" name="Picture 3"/>
          <p:cNvPicPr>
            <a:picLocks noChangeAspect="1" noChangeArrowheads="1"/>
          </p:cNvPicPr>
          <p:nvPr/>
        </p:nvPicPr>
        <p:blipFill>
          <a:blip r:embed="rId16" cstate="print"/>
          <a:srcRect b="24488"/>
          <a:stretch>
            <a:fillRect/>
          </a:stretch>
        </p:blipFill>
        <p:spPr bwMode="auto">
          <a:xfrm>
            <a:off x="7654345" y="1383335"/>
            <a:ext cx="746077" cy="847185"/>
          </a:xfrm>
          <a:prstGeom prst="rect">
            <a:avLst/>
          </a:prstGeom>
          <a:ln>
            <a:noFill/>
          </a:ln>
          <a:effectLst>
            <a:outerShdw blurRad="190500" algn="tl" rotWithShape="0">
              <a:srgbClr val="000000">
                <a:alpha val="70000"/>
              </a:srgbClr>
            </a:outerShdw>
          </a:effectLst>
        </p:spPr>
      </p:pic>
      <p:sp>
        <p:nvSpPr>
          <p:cNvPr id="44" name="Rounded Rectangle 43"/>
          <p:cNvSpPr/>
          <p:nvPr/>
        </p:nvSpPr>
        <p:spPr bwMode="auto">
          <a:xfrm>
            <a:off x="3834490" y="4841550"/>
            <a:ext cx="1950194" cy="827017"/>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rPr>
              <a:t>Up to </a:t>
            </a:r>
            <a:r>
              <a:rPr kumimoji="0" lang="en-US" sz="1200" b="1" i="0" u="none" strike="noStrike" cap="none" normalizeH="0" baseline="0" dirty="0" smtClean="0">
                <a:ln>
                  <a:noFill/>
                </a:ln>
                <a:solidFill>
                  <a:schemeClr val="tx1">
                    <a:lumMod val="50000"/>
                  </a:schemeClr>
                </a:solidFill>
                <a:effectLst/>
                <a:latin typeface="Arial" charset="0"/>
              </a:rPr>
              <a:t>30% of</a:t>
            </a:r>
            <a:r>
              <a:rPr kumimoji="0" lang="en-US" sz="1200" b="1" i="0" u="none" strike="noStrike" cap="none" normalizeH="0" dirty="0" smtClean="0">
                <a:ln>
                  <a:noFill/>
                </a:ln>
                <a:solidFill>
                  <a:schemeClr val="tx1">
                    <a:lumMod val="50000"/>
                  </a:schemeClr>
                </a:solidFill>
                <a:effectLst/>
                <a:latin typeface="Arial" charset="0"/>
              </a:rPr>
              <a:t> billable </a:t>
            </a:r>
            <a:r>
              <a:rPr kumimoji="0" lang="en-US" sz="1200" b="0" i="0" u="none" strike="noStrike" cap="none" normalizeH="0" dirty="0" smtClean="0">
                <a:ln>
                  <a:noFill/>
                </a:ln>
                <a:solidFill>
                  <a:schemeClr val="tx1">
                    <a:lumMod val="50000"/>
                  </a:schemeClr>
                </a:solidFill>
                <a:effectLst/>
                <a:latin typeface="Arial" charset="0"/>
              </a:rPr>
              <a:t>service resolution time is spent looking for information</a:t>
            </a:r>
            <a:endParaRPr kumimoji="0" lang="en-US" sz="1200" b="0" i="0" u="none" strike="noStrike" cap="none" normalizeH="0" baseline="0" dirty="0" smtClean="0">
              <a:ln>
                <a:noFill/>
              </a:ln>
              <a:solidFill>
                <a:schemeClr val="tx1">
                  <a:lumMod val="50000"/>
                </a:schemeClr>
              </a:solidFill>
              <a:effectLst/>
              <a:latin typeface="Arial" charset="0"/>
            </a:endParaRPr>
          </a:p>
        </p:txBody>
      </p:sp>
      <p:sp>
        <p:nvSpPr>
          <p:cNvPr id="45" name="Rounded Rectangle 44"/>
          <p:cNvSpPr/>
          <p:nvPr/>
        </p:nvSpPr>
        <p:spPr bwMode="auto">
          <a:xfrm>
            <a:off x="6013525" y="3115837"/>
            <a:ext cx="2807745" cy="763793"/>
          </a:xfrm>
          <a:prstGeom prst="roundRect">
            <a:avLst/>
          </a:prstGeom>
          <a:solidFill>
            <a:schemeClr val="accent1">
              <a:lumMod val="75000"/>
            </a:schemeClr>
          </a:soli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dirty="0" smtClean="0">
                <a:ln>
                  <a:noFill/>
                </a:ln>
                <a:solidFill>
                  <a:schemeClr val="accent5">
                    <a:lumMod val="60000"/>
                    <a:lumOff val="40000"/>
                  </a:schemeClr>
                </a:solidFill>
                <a:effectLst/>
                <a:latin typeface="Arial" charset="0"/>
              </a:rPr>
              <a:t>60% </a:t>
            </a:r>
            <a:r>
              <a:rPr lang="en-US" sz="1200" b="1" dirty="0" smtClean="0">
                <a:solidFill>
                  <a:schemeClr val="accent5">
                    <a:lumMod val="60000"/>
                    <a:lumOff val="40000"/>
                  </a:schemeClr>
                </a:solidFill>
                <a:latin typeface="Arial" charset="0"/>
              </a:rPr>
              <a:t>of </a:t>
            </a:r>
            <a:r>
              <a:rPr kumimoji="0" lang="en-US" sz="1200" b="1" i="0" u="none" strike="noStrike" cap="none" normalizeH="0" baseline="0" dirty="0" smtClean="0">
                <a:ln>
                  <a:noFill/>
                </a:ln>
                <a:solidFill>
                  <a:schemeClr val="accent5">
                    <a:lumMod val="60000"/>
                    <a:lumOff val="40000"/>
                  </a:schemeClr>
                </a:solidFill>
                <a:effectLst/>
                <a:latin typeface="Arial" charset="0"/>
              </a:rPr>
              <a:t>inbound calls </a:t>
            </a:r>
            <a:r>
              <a:rPr kumimoji="0" lang="en-US" sz="1200" b="0" i="0" u="none" strike="noStrike" cap="none" normalizeH="0" baseline="0" dirty="0" smtClean="0">
                <a:ln>
                  <a:noFill/>
                </a:ln>
                <a:solidFill>
                  <a:schemeClr val="accent5">
                    <a:lumMod val="60000"/>
                    <a:lumOff val="40000"/>
                  </a:schemeClr>
                </a:solidFill>
                <a:effectLst/>
                <a:latin typeface="Arial" charset="0"/>
              </a:rPr>
              <a:t>to Technical</a:t>
            </a:r>
            <a:r>
              <a:rPr kumimoji="0" lang="en-US" sz="1200" b="0" i="0" u="none" strike="noStrike" cap="none" normalizeH="0" dirty="0" smtClean="0">
                <a:ln>
                  <a:noFill/>
                </a:ln>
                <a:solidFill>
                  <a:schemeClr val="accent5">
                    <a:lumMod val="60000"/>
                    <a:lumOff val="40000"/>
                  </a:schemeClr>
                </a:solidFill>
                <a:effectLst/>
                <a:latin typeface="Arial" charset="0"/>
              </a:rPr>
              <a:t> Support is from customers looking for product information they already have</a:t>
            </a:r>
            <a:endParaRPr kumimoji="0" lang="en-US" sz="1200" b="0" i="0" u="none" strike="noStrike" cap="none" normalizeH="0" baseline="0" dirty="0" smtClean="0">
              <a:ln>
                <a:noFill/>
              </a:ln>
              <a:solidFill>
                <a:schemeClr val="accent5">
                  <a:lumMod val="60000"/>
                  <a:lumOff val="40000"/>
                </a:schemeClr>
              </a:solidFill>
              <a:effectLst/>
              <a:latin typeface="Arial" charset="0"/>
            </a:endParaRPr>
          </a:p>
        </p:txBody>
      </p:sp>
      <p:sp>
        <p:nvSpPr>
          <p:cNvPr id="46" name="Rounded Rectangle 45"/>
          <p:cNvSpPr/>
          <p:nvPr/>
        </p:nvSpPr>
        <p:spPr bwMode="auto">
          <a:xfrm>
            <a:off x="5023822" y="4007788"/>
            <a:ext cx="1824187" cy="710940"/>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rPr>
              <a:t>Equipment downtime</a:t>
            </a:r>
            <a:r>
              <a:rPr kumimoji="0" lang="en-US" sz="1200" b="0" i="0" u="none" strike="noStrike" cap="none" normalizeH="0" dirty="0" smtClean="0">
                <a:ln>
                  <a:noFill/>
                </a:ln>
                <a:solidFill>
                  <a:schemeClr val="tx1">
                    <a:lumMod val="50000"/>
                  </a:schemeClr>
                </a:solidFill>
                <a:effectLst/>
                <a:latin typeface="Arial" charset="0"/>
              </a:rPr>
              <a:t> results in </a:t>
            </a:r>
            <a:r>
              <a:rPr kumimoji="0" lang="en-US" sz="1200" b="1" i="0" u="none" strike="noStrike" cap="none" normalizeH="0" dirty="0" smtClean="0">
                <a:ln>
                  <a:noFill/>
                </a:ln>
                <a:solidFill>
                  <a:schemeClr val="tx1">
                    <a:lumMod val="50000"/>
                  </a:schemeClr>
                </a:solidFill>
                <a:effectLst/>
                <a:latin typeface="Arial" charset="0"/>
              </a:rPr>
              <a:t>$1M per day of lost revenue</a:t>
            </a:r>
            <a:endParaRPr kumimoji="0" lang="en-US" sz="1200" b="1" i="0" u="none" strike="noStrike" cap="none" normalizeH="0" baseline="0" dirty="0" smtClean="0">
              <a:ln>
                <a:noFill/>
              </a:ln>
              <a:solidFill>
                <a:schemeClr val="tx1">
                  <a:lumMod val="50000"/>
                </a:schemeClr>
              </a:solidFill>
              <a:effectLst/>
              <a:latin typeface="Arial" charset="0"/>
            </a:endParaRPr>
          </a:p>
        </p:txBody>
      </p:sp>
      <p:sp>
        <p:nvSpPr>
          <p:cNvPr id="47" name="Rounded Rectangle 46"/>
          <p:cNvSpPr/>
          <p:nvPr/>
        </p:nvSpPr>
        <p:spPr bwMode="auto">
          <a:xfrm>
            <a:off x="6453266" y="4893396"/>
            <a:ext cx="2250728" cy="696743"/>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algn="ctr" eaLnBrk="0" fontAlgn="base" hangingPunct="0">
              <a:lnSpc>
                <a:spcPct val="90000"/>
              </a:lnSpc>
              <a:spcBef>
                <a:spcPct val="0"/>
              </a:spcBef>
              <a:spcAft>
                <a:spcPct val="0"/>
              </a:spcAft>
            </a:pPr>
            <a:r>
              <a:rPr lang="en-US" sz="1200" dirty="0" smtClean="0">
                <a:solidFill>
                  <a:schemeClr val="tx1">
                    <a:lumMod val="50000"/>
                  </a:schemeClr>
                </a:solidFill>
                <a:latin typeface="Arial" charset="0"/>
              </a:rPr>
              <a:t>If Safety Reports are not current – the </a:t>
            </a:r>
            <a:r>
              <a:rPr lang="en-US" sz="1200" b="1" dirty="0" smtClean="0">
                <a:solidFill>
                  <a:schemeClr val="tx1">
                    <a:lumMod val="50000"/>
                  </a:schemeClr>
                </a:solidFill>
                <a:latin typeface="Arial" charset="0"/>
              </a:rPr>
              <a:t>nuclear power plant shuts down</a:t>
            </a:r>
          </a:p>
        </p:txBody>
      </p:sp>
      <p:sp>
        <p:nvSpPr>
          <p:cNvPr id="48" name="Rounded Rectangle 47"/>
          <p:cNvSpPr/>
          <p:nvPr/>
        </p:nvSpPr>
        <p:spPr bwMode="auto">
          <a:xfrm>
            <a:off x="143991" y="3175071"/>
            <a:ext cx="1723659" cy="790624"/>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solidFill>
                  <a:schemeClr val="tx1">
                    <a:lumMod val="50000"/>
                  </a:schemeClr>
                </a:solidFill>
                <a:latin typeface="Arial" charset="0"/>
              </a:rPr>
              <a:t>17 week documentation cycle </a:t>
            </a:r>
            <a:r>
              <a:rPr lang="en-US" sz="1200" b="1" dirty="0" smtClean="0">
                <a:solidFill>
                  <a:schemeClr val="tx1">
                    <a:lumMod val="50000"/>
                  </a:schemeClr>
                </a:solidFill>
                <a:latin typeface="Arial" charset="0"/>
              </a:rPr>
              <a:t>risks new product introduction</a:t>
            </a:r>
            <a:endParaRPr kumimoji="0" lang="en-US" sz="1200" b="1" i="0" u="none" strike="noStrike" cap="none" normalizeH="0" baseline="0" dirty="0" smtClean="0">
              <a:ln>
                <a:noFill/>
              </a:ln>
              <a:solidFill>
                <a:schemeClr val="tx1">
                  <a:lumMod val="50000"/>
                </a:schemeClr>
              </a:solidFill>
              <a:effectLst/>
              <a:latin typeface="Arial" charset="0"/>
            </a:endParaRPr>
          </a:p>
        </p:txBody>
      </p:sp>
      <p:sp>
        <p:nvSpPr>
          <p:cNvPr id="49" name="Rounded Rectangle 48"/>
          <p:cNvSpPr/>
          <p:nvPr/>
        </p:nvSpPr>
        <p:spPr bwMode="auto">
          <a:xfrm>
            <a:off x="1530291" y="4145307"/>
            <a:ext cx="2111702" cy="743481"/>
          </a:xfrm>
          <a:prstGeom prst="roundRect">
            <a:avLst/>
          </a:prstGeom>
          <a:solidFill>
            <a:schemeClr val="accent1">
              <a:lumMod val="75000"/>
            </a:schemeClr>
          </a:soli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algn="ctr" eaLnBrk="0" fontAlgn="base" hangingPunct="0">
              <a:lnSpc>
                <a:spcPct val="90000"/>
              </a:lnSpc>
              <a:spcBef>
                <a:spcPct val="0"/>
              </a:spcBef>
              <a:spcAft>
                <a:spcPct val="0"/>
              </a:spcAft>
            </a:pPr>
            <a:r>
              <a:rPr lang="en-US" sz="1200" dirty="0" smtClean="0">
                <a:solidFill>
                  <a:schemeClr val="accent5">
                    <a:lumMod val="60000"/>
                    <a:lumOff val="40000"/>
                  </a:schemeClr>
                </a:solidFill>
                <a:latin typeface="Arial" charset="0"/>
              </a:rPr>
              <a:t>Localization costs soar to </a:t>
            </a:r>
            <a:r>
              <a:rPr lang="en-US" sz="1200" b="1" dirty="0" smtClean="0">
                <a:solidFill>
                  <a:schemeClr val="accent5">
                    <a:lumMod val="60000"/>
                    <a:lumOff val="40000"/>
                  </a:schemeClr>
                </a:solidFill>
                <a:latin typeface="Arial" charset="0"/>
              </a:rPr>
              <a:t>60% documentation budget, </a:t>
            </a:r>
            <a:r>
              <a:rPr lang="en-US" sz="1200" dirty="0" smtClean="0">
                <a:solidFill>
                  <a:schemeClr val="accent5">
                    <a:lumMod val="60000"/>
                    <a:lumOff val="40000"/>
                  </a:schemeClr>
                </a:solidFill>
                <a:latin typeface="Arial" charset="0"/>
              </a:rPr>
              <a:t>exceeding $800K</a:t>
            </a:r>
          </a:p>
        </p:txBody>
      </p:sp>
      <p:sp>
        <p:nvSpPr>
          <p:cNvPr id="50" name="Rounded Rectangle 49"/>
          <p:cNvSpPr/>
          <p:nvPr/>
        </p:nvSpPr>
        <p:spPr bwMode="auto">
          <a:xfrm>
            <a:off x="336530" y="5012303"/>
            <a:ext cx="2166827" cy="697535"/>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algn="ctr" eaLnBrk="0" fontAlgn="base" hangingPunct="0">
              <a:lnSpc>
                <a:spcPct val="90000"/>
              </a:lnSpc>
              <a:spcBef>
                <a:spcPct val="0"/>
              </a:spcBef>
              <a:spcAft>
                <a:spcPct val="0"/>
              </a:spcAft>
            </a:pPr>
            <a:r>
              <a:rPr lang="en-US" sz="1200" dirty="0" smtClean="0">
                <a:solidFill>
                  <a:schemeClr val="tx1">
                    <a:lumMod val="50000"/>
                  </a:schemeClr>
                </a:solidFill>
                <a:latin typeface="Arial" charset="0"/>
              </a:rPr>
              <a:t>Shipments delayed by missing documentation resulted in </a:t>
            </a:r>
          </a:p>
          <a:p>
            <a:pPr algn="ctr" eaLnBrk="0" fontAlgn="base" hangingPunct="0">
              <a:lnSpc>
                <a:spcPct val="90000"/>
              </a:lnSpc>
              <a:spcBef>
                <a:spcPct val="0"/>
              </a:spcBef>
              <a:spcAft>
                <a:spcPct val="0"/>
              </a:spcAft>
            </a:pPr>
            <a:r>
              <a:rPr lang="en-US" sz="1200" b="1" dirty="0" smtClean="0">
                <a:solidFill>
                  <a:schemeClr val="tx1">
                    <a:lumMod val="50000"/>
                  </a:schemeClr>
                </a:solidFill>
                <a:latin typeface="Arial" charset="0"/>
              </a:rPr>
              <a:t>$10M in lost revenues</a:t>
            </a:r>
          </a:p>
        </p:txBody>
      </p:sp>
      <p:sp>
        <p:nvSpPr>
          <p:cNvPr id="51" name="Rounded Rectangle 50"/>
          <p:cNvSpPr/>
          <p:nvPr/>
        </p:nvSpPr>
        <p:spPr bwMode="auto">
          <a:xfrm>
            <a:off x="2592211" y="3119461"/>
            <a:ext cx="2261096" cy="760172"/>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solidFill>
                  <a:schemeClr val="tx1">
                    <a:lumMod val="50000"/>
                  </a:schemeClr>
                </a:solidFill>
                <a:latin typeface="Arial" charset="0"/>
              </a:rPr>
              <a:t>Ad-hoc, disparate service information system puts approximately </a:t>
            </a:r>
            <a:r>
              <a:rPr lang="en-US" sz="1200" b="1" dirty="0" smtClean="0">
                <a:solidFill>
                  <a:schemeClr val="tx1">
                    <a:lumMod val="50000"/>
                  </a:schemeClr>
                </a:solidFill>
                <a:latin typeface="Arial" charset="0"/>
              </a:rPr>
              <a:t>$60M spare parts revenue at risk/yr</a:t>
            </a:r>
            <a:endParaRPr kumimoji="0" lang="en-US" sz="1200" b="1" i="0" u="none" strike="noStrike" cap="none" normalizeH="0" baseline="0" dirty="0" smtClean="0">
              <a:ln>
                <a:noFill/>
              </a:ln>
              <a:solidFill>
                <a:schemeClr val="tx1">
                  <a:lumMod val="50000"/>
                </a:schemeClr>
              </a:solidFill>
              <a:effectLst/>
              <a:latin typeface="Arial" charset="0"/>
            </a:endParaRPr>
          </a:p>
        </p:txBody>
      </p:sp>
      <p:sp>
        <p:nvSpPr>
          <p:cNvPr id="52" name="Rounded Rectangle 51"/>
          <p:cNvSpPr/>
          <p:nvPr/>
        </p:nvSpPr>
        <p:spPr bwMode="auto">
          <a:xfrm>
            <a:off x="1989898" y="5848636"/>
            <a:ext cx="2571605" cy="698899"/>
          </a:xfrm>
          <a:prstGeom prst="roundRect">
            <a:avLst/>
          </a:prstGeom>
          <a:solidFill>
            <a:schemeClr val="accent1">
              <a:lumMod val="75000"/>
            </a:schemeClr>
          </a:soli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algn="ctr" eaLnBrk="0" fontAlgn="base" hangingPunct="0">
              <a:lnSpc>
                <a:spcPct val="90000"/>
              </a:lnSpc>
              <a:spcBef>
                <a:spcPct val="0"/>
              </a:spcBef>
              <a:spcAft>
                <a:spcPct val="0"/>
              </a:spcAft>
            </a:pPr>
            <a:r>
              <a:rPr lang="en-US" sz="1200" dirty="0" smtClean="0">
                <a:solidFill>
                  <a:schemeClr val="accent5">
                    <a:lumMod val="60000"/>
                    <a:lumOff val="40000"/>
                  </a:schemeClr>
                </a:solidFill>
                <a:latin typeface="Arial" charset="0"/>
              </a:rPr>
              <a:t>Our technical illustrations aren’t in line with the actual products and create </a:t>
            </a:r>
            <a:r>
              <a:rPr lang="en-US" sz="1200" b="1" dirty="0" smtClean="0">
                <a:solidFill>
                  <a:schemeClr val="accent5">
                    <a:lumMod val="60000"/>
                    <a:lumOff val="40000"/>
                  </a:schemeClr>
                </a:solidFill>
                <a:latin typeface="Arial" charset="0"/>
              </a:rPr>
              <a:t>liabilities in the field</a:t>
            </a:r>
          </a:p>
        </p:txBody>
      </p:sp>
      <p:sp>
        <p:nvSpPr>
          <p:cNvPr id="53" name="Rounded Rectangle 52"/>
          <p:cNvSpPr/>
          <p:nvPr/>
        </p:nvSpPr>
        <p:spPr bwMode="auto">
          <a:xfrm>
            <a:off x="5923876" y="5848281"/>
            <a:ext cx="2714515" cy="647922"/>
          </a:xfrm>
          <a:prstGeom prst="roundRect">
            <a:avLst/>
          </a:prstGeom>
          <a:gradFill>
            <a:gsLst>
              <a:gs pos="0">
                <a:schemeClr val="accent5">
                  <a:lumMod val="20000"/>
                  <a:lumOff val="80000"/>
                </a:schemeClr>
              </a:gs>
              <a:gs pos="35000">
                <a:schemeClr val="accent5">
                  <a:lumMod val="40000"/>
                  <a:lumOff val="60000"/>
                </a:schemeClr>
              </a:gs>
              <a:gs pos="100000">
                <a:schemeClr val="accent5">
                  <a:lumMod val="60000"/>
                  <a:lumOff val="40000"/>
                </a:schemeClr>
              </a:gs>
            </a:gsLst>
          </a:gradFill>
          <a:ln>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0478" tIns="44445" rIns="90478" bIns="44445"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solidFill>
                  <a:schemeClr val="tx1">
                    <a:lumMod val="50000"/>
                  </a:schemeClr>
                </a:solidFill>
                <a:latin typeface="Arial" charset="0"/>
              </a:rPr>
              <a:t>New emission requirements render our existing </a:t>
            </a:r>
            <a:r>
              <a:rPr lang="en-US" sz="1200" b="1" dirty="0" smtClean="0">
                <a:solidFill>
                  <a:schemeClr val="tx1">
                    <a:lumMod val="50000"/>
                  </a:schemeClr>
                </a:solidFill>
                <a:latin typeface="Arial" charset="0"/>
              </a:rPr>
              <a:t>technical and service information obsolete</a:t>
            </a:r>
            <a:endParaRPr kumimoji="0" lang="en-US" sz="1200" b="1" i="0" u="none" strike="noStrike" cap="none" normalizeH="0" baseline="0" dirty="0" smtClean="0">
              <a:ln>
                <a:noFill/>
              </a:ln>
              <a:solidFill>
                <a:schemeClr val="tx1">
                  <a:lumMod val="50000"/>
                </a:schemeClr>
              </a:solidFill>
              <a:effectLst/>
              <a:latin typeface="Arial" charset="0"/>
            </a:endParaRPr>
          </a:p>
        </p:txBody>
      </p:sp>
      <p:sp>
        <p:nvSpPr>
          <p:cNvPr id="26" name="Text Box 6"/>
          <p:cNvSpPr txBox="1">
            <a:spLocks noChangeArrowheads="1"/>
          </p:cNvSpPr>
          <p:nvPr/>
        </p:nvSpPr>
        <p:spPr bwMode="auto">
          <a:xfrm>
            <a:off x="1730146" y="2314478"/>
            <a:ext cx="1208192" cy="461665"/>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kern="1200" dirty="0" smtClean="0">
                <a:solidFill>
                  <a:srgbClr val="000000"/>
                </a:solidFill>
                <a:latin typeface="Arial" charset="0"/>
                <a:ea typeface="MS PGothic" pitchFamily="34" charset="-128"/>
                <a:cs typeface="+mn-cs"/>
              </a:rPr>
              <a:t>Training &amp; eLearning</a:t>
            </a:r>
            <a:endParaRPr lang="en-US" sz="1100" b="1" kern="1200" dirty="0">
              <a:solidFill>
                <a:srgbClr val="000000"/>
              </a:solidFill>
              <a:latin typeface="Arial" charset="0"/>
              <a:ea typeface="MS PGothic" pitchFamily="34" charset="-128"/>
              <a:cs typeface="+mn-cs"/>
            </a:endParaRPr>
          </a:p>
        </p:txBody>
      </p:sp>
      <p:sp>
        <p:nvSpPr>
          <p:cNvPr id="27" name="Text Box 6"/>
          <p:cNvSpPr txBox="1">
            <a:spLocks noChangeArrowheads="1"/>
          </p:cNvSpPr>
          <p:nvPr/>
        </p:nvSpPr>
        <p:spPr bwMode="auto">
          <a:xfrm>
            <a:off x="4521649" y="2222145"/>
            <a:ext cx="1221878" cy="646331"/>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dirty="0" smtClean="0">
                <a:latin typeface="Arial" charset="0"/>
                <a:ea typeface="MS PGothic" pitchFamily="34" charset="-128"/>
              </a:rPr>
              <a:t>Operation,</a:t>
            </a:r>
          </a:p>
          <a:p>
            <a:pPr algn="ctr" rtl="0" fontAlgn="base">
              <a:spcBef>
                <a:spcPct val="0"/>
              </a:spcBef>
              <a:spcAft>
                <a:spcPct val="0"/>
              </a:spcAft>
            </a:pPr>
            <a:r>
              <a:rPr lang="en-US" sz="1200" b="1" dirty="0" smtClean="0">
                <a:latin typeface="Arial" charset="0"/>
                <a:ea typeface="MS PGothic" pitchFamily="34" charset="-128"/>
              </a:rPr>
              <a:t>Maintenance</a:t>
            </a:r>
            <a:r>
              <a:rPr lang="en-US" sz="1200" b="1" kern="1200" dirty="0" smtClean="0">
                <a:latin typeface="Arial" charset="0"/>
                <a:ea typeface="MS PGothic" pitchFamily="34" charset="-128"/>
                <a:cs typeface="+mn-cs"/>
              </a:rPr>
              <a:t> </a:t>
            </a:r>
            <a:r>
              <a:rPr lang="en-US" sz="1200" b="1" dirty="0" smtClean="0">
                <a:latin typeface="Arial" charset="0"/>
                <a:ea typeface="MS PGothic" pitchFamily="34" charset="-128"/>
              </a:rPr>
              <a:t>&amp; </a:t>
            </a:r>
            <a:r>
              <a:rPr lang="en-US" sz="1200" b="1" kern="1200" dirty="0" smtClean="0">
                <a:latin typeface="Arial" charset="0"/>
                <a:ea typeface="MS PGothic" pitchFamily="34" charset="-128"/>
                <a:cs typeface="+mn-cs"/>
              </a:rPr>
              <a:t>Repair</a:t>
            </a:r>
            <a:endParaRPr lang="en-US" sz="1100" b="1" kern="1200" dirty="0">
              <a:latin typeface="Arial" charset="0"/>
              <a:ea typeface="MS PGothic" pitchFamily="34" charset="-128"/>
              <a:cs typeface="+mn-cs"/>
            </a:endParaRPr>
          </a:p>
        </p:txBody>
      </p:sp>
      <p:sp>
        <p:nvSpPr>
          <p:cNvPr id="28" name="Text Box 6"/>
          <p:cNvSpPr txBox="1">
            <a:spLocks noChangeArrowheads="1"/>
          </p:cNvSpPr>
          <p:nvPr/>
        </p:nvSpPr>
        <p:spPr bwMode="auto">
          <a:xfrm>
            <a:off x="5940705" y="2222145"/>
            <a:ext cx="1294763" cy="646331"/>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dirty="0" smtClean="0"/>
              <a:t>Customer </a:t>
            </a:r>
          </a:p>
          <a:p>
            <a:pPr algn="ctr" rtl="0" fontAlgn="base">
              <a:spcBef>
                <a:spcPct val="0"/>
              </a:spcBef>
              <a:spcAft>
                <a:spcPct val="0"/>
              </a:spcAft>
            </a:pPr>
            <a:r>
              <a:rPr lang="en-US" sz="1200" b="1" dirty="0" smtClean="0"/>
              <a:t>Support &amp; </a:t>
            </a:r>
          </a:p>
          <a:p>
            <a:pPr algn="ctr" rtl="0" fontAlgn="base">
              <a:spcBef>
                <a:spcPct val="0"/>
              </a:spcBef>
              <a:spcAft>
                <a:spcPct val="0"/>
              </a:spcAft>
            </a:pPr>
            <a:r>
              <a:rPr lang="en-US" sz="1200" b="1" dirty="0" smtClean="0"/>
              <a:t>Self-Help</a:t>
            </a:r>
          </a:p>
        </p:txBody>
      </p:sp>
      <p:sp>
        <p:nvSpPr>
          <p:cNvPr id="29" name="Text Box 6"/>
          <p:cNvSpPr txBox="1">
            <a:spLocks noChangeArrowheads="1"/>
          </p:cNvSpPr>
          <p:nvPr/>
        </p:nvSpPr>
        <p:spPr bwMode="auto">
          <a:xfrm>
            <a:off x="7432644" y="2314478"/>
            <a:ext cx="1281048" cy="461665"/>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kern="1200" dirty="0">
                <a:latin typeface="Arial" charset="0"/>
                <a:ea typeface="MS PGothic" pitchFamily="34" charset="-128"/>
                <a:cs typeface="+mn-cs"/>
              </a:rPr>
              <a:t>Liability </a:t>
            </a:r>
            <a:r>
              <a:rPr lang="en-US" sz="1200" b="1" kern="1200" dirty="0" smtClean="0">
                <a:latin typeface="Arial" charset="0"/>
                <a:ea typeface="MS PGothic" pitchFamily="34" charset="-128"/>
                <a:cs typeface="+mn-cs"/>
              </a:rPr>
              <a:t>and</a:t>
            </a:r>
            <a:endParaRPr lang="en-US" sz="1200" b="1" kern="1200" dirty="0">
              <a:latin typeface="Arial" charset="0"/>
              <a:ea typeface="MS PGothic" pitchFamily="34" charset="-128"/>
              <a:cs typeface="+mn-cs"/>
            </a:endParaRPr>
          </a:p>
          <a:p>
            <a:pPr algn="ctr" rtl="0" fontAlgn="base">
              <a:spcBef>
                <a:spcPct val="0"/>
              </a:spcBef>
              <a:spcAft>
                <a:spcPct val="0"/>
              </a:spcAft>
            </a:pPr>
            <a:r>
              <a:rPr lang="en-US" sz="1200" b="1" kern="1200" dirty="0" smtClean="0">
                <a:latin typeface="Arial" charset="0"/>
                <a:ea typeface="MS PGothic" pitchFamily="34" charset="-128"/>
                <a:cs typeface="+mn-cs"/>
              </a:rPr>
              <a:t>Compliance</a:t>
            </a:r>
            <a:endParaRPr lang="en-US" sz="1100" b="1" kern="1200" dirty="0">
              <a:latin typeface="Arial" charset="0"/>
              <a:ea typeface="MS PGothic" pitchFamily="34" charset="-128"/>
              <a:cs typeface="+mn-cs"/>
            </a:endParaRPr>
          </a:p>
        </p:txBody>
      </p:sp>
      <p:sp>
        <p:nvSpPr>
          <p:cNvPr id="31" name="Text Box 6"/>
          <p:cNvSpPr txBox="1">
            <a:spLocks noChangeArrowheads="1"/>
          </p:cNvSpPr>
          <p:nvPr/>
        </p:nvSpPr>
        <p:spPr bwMode="auto">
          <a:xfrm>
            <a:off x="285338" y="2314478"/>
            <a:ext cx="1247630" cy="461665"/>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kern="1200" dirty="0" smtClean="0">
                <a:solidFill>
                  <a:srgbClr val="000000"/>
                </a:solidFill>
                <a:latin typeface="Arial" charset="0"/>
                <a:ea typeface="MS PGothic" pitchFamily="34" charset="-128"/>
                <a:cs typeface="+mn-cs"/>
              </a:rPr>
              <a:t>Assembly </a:t>
            </a:r>
            <a:r>
              <a:rPr lang="en-US" sz="1200" b="1" dirty="0" smtClean="0">
                <a:solidFill>
                  <a:srgbClr val="000000"/>
                </a:solidFill>
                <a:latin typeface="Arial" charset="0"/>
                <a:ea typeface="MS PGothic" pitchFamily="34" charset="-128"/>
              </a:rPr>
              <a:t>&amp;</a:t>
            </a:r>
            <a:r>
              <a:rPr lang="en-US" sz="1200" b="1" kern="1200" dirty="0" smtClean="0">
                <a:solidFill>
                  <a:srgbClr val="000000"/>
                </a:solidFill>
                <a:latin typeface="Arial" charset="0"/>
                <a:ea typeface="MS PGothic" pitchFamily="34" charset="-128"/>
                <a:cs typeface="+mn-cs"/>
              </a:rPr>
              <a:t> Shipment</a:t>
            </a:r>
            <a:endParaRPr lang="en-US" sz="1200" b="1" kern="1200" dirty="0">
              <a:solidFill>
                <a:srgbClr val="000000"/>
              </a:solidFill>
              <a:latin typeface="Arial" charset="0"/>
              <a:ea typeface="MS PGothic" pitchFamily="34" charset="-128"/>
              <a:cs typeface="+mn-cs"/>
            </a:endParaRPr>
          </a:p>
        </p:txBody>
      </p:sp>
      <p:sp>
        <p:nvSpPr>
          <p:cNvPr id="34" name="Text Box 6"/>
          <p:cNvSpPr txBox="1">
            <a:spLocks noChangeArrowheads="1"/>
          </p:cNvSpPr>
          <p:nvPr/>
        </p:nvSpPr>
        <p:spPr bwMode="auto">
          <a:xfrm>
            <a:off x="3135516" y="2222145"/>
            <a:ext cx="1188955" cy="646331"/>
          </a:xfrm>
          <a:prstGeom prst="rect">
            <a:avLst/>
          </a:prstGeom>
          <a:noFill/>
          <a:ln w="9525">
            <a:noFill/>
            <a:miter lim="800000"/>
            <a:headEnd/>
            <a:tailEnd/>
          </a:ln>
          <a:effectLst/>
        </p:spPr>
        <p:txBody>
          <a:bodyPr wrap="square">
            <a:spAutoFit/>
          </a:bodyPr>
          <a:lstStyle/>
          <a:p>
            <a:pPr algn="ctr" rtl="0" fontAlgn="base">
              <a:spcBef>
                <a:spcPct val="0"/>
              </a:spcBef>
              <a:spcAft>
                <a:spcPct val="0"/>
              </a:spcAft>
            </a:pPr>
            <a:r>
              <a:rPr lang="en-US" sz="1200" b="1" kern="1200" dirty="0">
                <a:solidFill>
                  <a:srgbClr val="000000"/>
                </a:solidFill>
                <a:latin typeface="Arial" charset="0"/>
                <a:ea typeface="MS PGothic" pitchFamily="34" charset="-128"/>
                <a:cs typeface="+mn-cs"/>
              </a:rPr>
              <a:t>Parts </a:t>
            </a:r>
            <a:endParaRPr lang="en-US" sz="1200" b="1" kern="1200" dirty="0" smtClean="0">
              <a:solidFill>
                <a:srgbClr val="000000"/>
              </a:solidFill>
              <a:latin typeface="Arial" charset="0"/>
              <a:ea typeface="MS PGothic" pitchFamily="34" charset="-128"/>
              <a:cs typeface="+mn-cs"/>
            </a:endParaRPr>
          </a:p>
          <a:p>
            <a:pPr algn="ctr" rtl="0" fontAlgn="base">
              <a:spcBef>
                <a:spcPct val="0"/>
              </a:spcBef>
              <a:spcAft>
                <a:spcPct val="0"/>
              </a:spcAft>
            </a:pPr>
            <a:r>
              <a:rPr lang="en-US" sz="1200" b="1" dirty="0" smtClean="0">
                <a:solidFill>
                  <a:srgbClr val="000000"/>
                </a:solidFill>
              </a:rPr>
              <a:t>Identification &amp; Sales</a:t>
            </a:r>
            <a:endParaRPr lang="en-US" sz="1100" b="1" kern="1200" dirty="0">
              <a:solidFill>
                <a:srgbClr val="000000"/>
              </a:solidFill>
              <a:latin typeface="Arial" charset="0"/>
              <a:ea typeface="MS PGothic" pitchFamily="34" charset="-128"/>
              <a:cs typeface="+mn-cs"/>
            </a:endParaRPr>
          </a:p>
        </p:txBody>
      </p:sp>
      <p:sp>
        <p:nvSpPr>
          <p:cNvPr id="35" name="Slide Number Placeholder 4"/>
          <p:cNvSpPr txBox="1">
            <a:spLocks/>
          </p:cNvSpPr>
          <p:nvPr/>
        </p:nvSpPr>
        <p:spPr>
          <a:xfrm>
            <a:off x="341313" y="6735763"/>
            <a:ext cx="444500" cy="106362"/>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fld id="{E732F4B1-9CF6-4CD3-B727-2336CC7DF315}"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39" name="Footer Placeholder 3"/>
          <p:cNvSpPr txBox="1">
            <a:spLocks noGrp="1"/>
          </p:cNvSpPr>
          <p:nvPr/>
        </p:nvSpPr>
        <p:spPr bwMode="gray">
          <a:xfrm>
            <a:off x="8201025" y="6735763"/>
            <a:ext cx="585788" cy="107950"/>
          </a:xfrm>
          <a:prstGeom prst="rect">
            <a:avLst/>
          </a:prstGeom>
          <a:noFill/>
          <a:ln w="9525">
            <a:noFill/>
            <a:miter lim="800000"/>
            <a:headEnd/>
            <a:tailEnd/>
          </a:ln>
        </p:spPr>
        <p:txBody>
          <a:bodyPr lIns="0" tIns="0" rIns="0" bIns="0">
            <a:spAutoFit/>
          </a:bodyPr>
          <a:lstStyle/>
          <a:p>
            <a:pPr algn="r"/>
            <a:r>
              <a:rPr lang="en-US" sz="700" dirty="0">
                <a:solidFill>
                  <a:schemeClr val="bg1"/>
                </a:solidFill>
                <a:ea typeface="MS PGothic" pitchFamily="34" charset="-128"/>
              </a:rPr>
              <a:t>© </a:t>
            </a:r>
            <a:r>
              <a:rPr lang="en-US" sz="700" dirty="0" smtClean="0">
                <a:solidFill>
                  <a:schemeClr val="bg1"/>
                </a:solidFill>
                <a:ea typeface="MS PGothic" pitchFamily="34" charset="-128"/>
              </a:rPr>
              <a:t>2010 </a:t>
            </a:r>
            <a:r>
              <a:rPr lang="en-US" sz="700" dirty="0">
                <a:solidFill>
                  <a:schemeClr val="bg1"/>
                </a:solidFill>
                <a:ea typeface="MS PGothic" pitchFamily="34" charset="-128"/>
              </a:rPr>
              <a:t>PTC</a:t>
            </a:r>
          </a:p>
        </p:txBody>
      </p:sp>
      <p:sp>
        <p:nvSpPr>
          <p:cNvPr id="60" name="TextBox 14"/>
          <p:cNvSpPr txBox="1">
            <a:spLocks noChangeArrowheads="1"/>
          </p:cNvSpPr>
          <p:nvPr>
            <p:custDataLst>
              <p:tags r:id="rId1"/>
            </p:custDataLst>
          </p:nvPr>
        </p:nvSpPr>
        <p:spPr bwMode="gray">
          <a:xfrm>
            <a:off x="0" y="155594"/>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61"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endParaRPr lang="en-US" sz="1200" dirty="0">
              <a:solidFill>
                <a:schemeClr val="accent5">
                  <a:lumMod val="75000"/>
                </a:schemeClr>
              </a:solidFill>
            </a:endParaRPr>
          </a:p>
        </p:txBody>
      </p:sp>
      <p:sp>
        <p:nvSpPr>
          <p:cNvPr id="63" name="TextBox 14"/>
          <p:cNvSpPr txBox="1">
            <a:spLocks noChangeArrowheads="1"/>
          </p:cNvSpPr>
          <p:nvPr>
            <p:custDataLst>
              <p:tags r:id="rId3"/>
            </p:custDataLst>
          </p:nvPr>
        </p:nvSpPr>
        <p:spPr bwMode="gray">
          <a:xfrm>
            <a:off x="6805796" y="140548"/>
            <a:ext cx="152540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40" name="TextBox 14"/>
          <p:cNvSpPr txBox="1">
            <a:spLocks noChangeArrowheads="1"/>
          </p:cNvSpPr>
          <p:nvPr>
            <p:custDataLst>
              <p:tags r:id="rId4"/>
            </p:custDataLst>
          </p:nvPr>
        </p:nvSpPr>
        <p:spPr bwMode="gray">
          <a:xfrm>
            <a:off x="2217878" y="60135"/>
            <a:ext cx="2147166"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Business Challenges</a:t>
            </a:r>
            <a:endParaRPr lang="en-US" sz="2000" b="1" i="1" dirty="0">
              <a:solidFill>
                <a:schemeClr val="accent3">
                  <a:lumMod val="50000"/>
                </a:schemeClr>
              </a:solidFill>
            </a:endParaRPr>
          </a:p>
        </p:txBody>
      </p:sp>
      <p:sp>
        <p:nvSpPr>
          <p:cNvPr id="55"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62" name="Oval 34"/>
          <p:cNvSpPr>
            <a:spLocks noChangeArrowheads="1"/>
          </p:cNvSpPr>
          <p:nvPr>
            <p:custDataLst>
              <p:tags r:id="rId6"/>
            </p:custDataLst>
          </p:nvPr>
        </p:nvSpPr>
        <p:spPr bwMode="auto">
          <a:xfrm>
            <a:off x="540210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64" name="Oval 63"/>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65" name="Oval 36"/>
          <p:cNvSpPr>
            <a:spLocks noChangeArrowheads="1"/>
          </p:cNvSpPr>
          <p:nvPr>
            <p:custDataLst>
              <p:tags r:id="rId8"/>
            </p:custDataLst>
          </p:nvPr>
        </p:nvSpPr>
        <p:spPr bwMode="auto">
          <a:xfrm>
            <a:off x="32040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41" name="TextBox 40"/>
          <p:cNvSpPr txBox="1"/>
          <p:nvPr/>
        </p:nvSpPr>
        <p:spPr>
          <a:xfrm>
            <a:off x="5437414" y="865415"/>
            <a:ext cx="3706586"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2: Business Impact</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10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0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3238500" y="1415631"/>
          <a:ext cx="3954780" cy="2958249"/>
        </p:xfrm>
        <a:graphic>
          <a:graphicData uri="http://schemas.openxmlformats.org/drawingml/2006/table">
            <a:tbl>
              <a:tblPr firstRow="1" bandRow="1"/>
              <a:tblGrid>
                <a:gridCol w="3954780"/>
              </a:tblGrid>
              <a:tr h="669426">
                <a:tc>
                  <a:txBody>
                    <a:bodyPr/>
                    <a:lstStyle>
                      <a:defPPr>
                        <a:defRPr lang="en-US"/>
                      </a:defPPr>
                      <a:lvl1pPr marL="0" algn="l" defTabSz="914400" rtl="0" eaLnBrk="1" latinLnBrk="0" hangingPunct="1">
                        <a:defRPr sz="1800" b="1" kern="1200">
                          <a:solidFill>
                            <a:schemeClr val="lt1"/>
                          </a:solidFill>
                          <a:latin typeface="Arial"/>
                          <a:ea typeface="MS PGothic"/>
                        </a:defRPr>
                      </a:lvl1pPr>
                      <a:lvl2pPr marL="457200" algn="l" defTabSz="914400" rtl="0" eaLnBrk="1" latinLnBrk="0" hangingPunct="1">
                        <a:defRPr sz="1800" b="1" kern="1200">
                          <a:solidFill>
                            <a:schemeClr val="lt1"/>
                          </a:solidFill>
                          <a:latin typeface="Arial"/>
                          <a:ea typeface="MS PGothic"/>
                        </a:defRPr>
                      </a:lvl2pPr>
                      <a:lvl3pPr marL="914400" algn="l" defTabSz="914400" rtl="0" eaLnBrk="1" latinLnBrk="0" hangingPunct="1">
                        <a:defRPr sz="1800" b="1" kern="1200">
                          <a:solidFill>
                            <a:schemeClr val="lt1"/>
                          </a:solidFill>
                          <a:latin typeface="Arial"/>
                          <a:ea typeface="MS PGothic"/>
                        </a:defRPr>
                      </a:lvl3pPr>
                      <a:lvl4pPr marL="1371600" algn="l" defTabSz="914400" rtl="0" eaLnBrk="1" latinLnBrk="0" hangingPunct="1">
                        <a:defRPr sz="1800" b="1" kern="1200">
                          <a:solidFill>
                            <a:schemeClr val="lt1"/>
                          </a:solidFill>
                          <a:latin typeface="Arial"/>
                          <a:ea typeface="MS PGothic"/>
                        </a:defRPr>
                      </a:lvl4pPr>
                      <a:lvl5pPr marL="1828800" algn="l" defTabSz="914400" rtl="0" eaLnBrk="1" latinLnBrk="0" hangingPunct="1">
                        <a:defRPr sz="1800" b="1" kern="1200">
                          <a:solidFill>
                            <a:schemeClr val="lt1"/>
                          </a:solidFill>
                          <a:latin typeface="Arial"/>
                          <a:ea typeface="MS PGothic"/>
                        </a:defRPr>
                      </a:lvl5pPr>
                      <a:lvl6pPr marL="2286000" algn="l" defTabSz="914400" rtl="0" eaLnBrk="1" latinLnBrk="0" hangingPunct="1">
                        <a:defRPr sz="1800" b="1" kern="1200">
                          <a:solidFill>
                            <a:schemeClr val="lt1"/>
                          </a:solidFill>
                          <a:latin typeface="Arial"/>
                          <a:ea typeface="MS PGothic"/>
                        </a:defRPr>
                      </a:lvl6pPr>
                      <a:lvl7pPr marL="2743200" algn="l" defTabSz="914400" rtl="0" eaLnBrk="1" latinLnBrk="0" hangingPunct="1">
                        <a:defRPr sz="1800" b="1" kern="1200">
                          <a:solidFill>
                            <a:schemeClr val="lt1"/>
                          </a:solidFill>
                          <a:latin typeface="Arial"/>
                          <a:ea typeface="MS PGothic"/>
                        </a:defRPr>
                      </a:lvl7pPr>
                      <a:lvl8pPr marL="3200400" algn="l" defTabSz="914400" rtl="0" eaLnBrk="1" latinLnBrk="0" hangingPunct="1">
                        <a:defRPr sz="1800" b="1" kern="1200">
                          <a:solidFill>
                            <a:schemeClr val="lt1"/>
                          </a:solidFill>
                          <a:latin typeface="Arial"/>
                          <a:ea typeface="MS PGothic"/>
                        </a:defRPr>
                      </a:lvl8pPr>
                      <a:lvl9pPr marL="3657600" algn="l" defTabSz="914400" rtl="0" eaLnBrk="1" latinLnBrk="0" hangingPunct="1">
                        <a:defRPr sz="1800" b="1" kern="1200">
                          <a:solidFill>
                            <a:schemeClr val="lt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bg1"/>
                          </a:solidFill>
                        </a:rPr>
                        <a:t>The impact of high-quality technical communications*</a:t>
                      </a:r>
                      <a:endParaRPr 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59426">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marR="0" lvl="2" indent="0" algn="l" defTabSz="914400" rtl="0" eaLnBrk="0" fontAlgn="auto" latinLnBrk="0" hangingPunct="0">
                        <a:lnSpc>
                          <a:spcPct val="90000"/>
                        </a:lnSpc>
                        <a:spcBef>
                          <a:spcPts val="500"/>
                        </a:spcBef>
                        <a:spcAft>
                          <a:spcPts val="500"/>
                        </a:spcAft>
                        <a:buClr>
                          <a:schemeClr val="accent1"/>
                        </a:buClr>
                        <a:buSzTx/>
                        <a:buFont typeface="Arial" pitchFamily="34" charset="0"/>
                        <a:buNone/>
                        <a:tabLst/>
                        <a:defRPr/>
                      </a:pPr>
                      <a:r>
                        <a:rPr lang="en-US" sz="1400" dirty="0" smtClean="0">
                          <a:solidFill>
                            <a:schemeClr val="tx1"/>
                          </a:solidFill>
                        </a:rPr>
                        <a:t>10% increase in spare</a:t>
                      </a:r>
                      <a:r>
                        <a:rPr lang="en-US" sz="1400" baseline="0" dirty="0" smtClean="0">
                          <a:solidFill>
                            <a:schemeClr val="tx1"/>
                          </a:solidFill>
                        </a:rPr>
                        <a:t> </a:t>
                      </a:r>
                      <a:r>
                        <a:rPr lang="en-US" sz="1400" dirty="0" smtClean="0">
                          <a:solidFill>
                            <a:schemeClr val="tx1"/>
                          </a:solidFill>
                        </a:rPr>
                        <a:t>parts &amp; aftermarket business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1519">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20% increase in service documentation</a:t>
                      </a:r>
                      <a:r>
                        <a:rPr lang="en-US" sz="1400" baseline="0" dirty="0" smtClean="0">
                          <a:solidFill>
                            <a:schemeClr val="tx1"/>
                          </a:solidFill>
                        </a:rPr>
                        <a:t> productivity</a:t>
                      </a:r>
                      <a:endParaRPr lang="en-US" sz="1400" dirty="0" smtClean="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0657">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35% decrease in translation</a:t>
                      </a:r>
                      <a:r>
                        <a:rPr lang="en-US" sz="1400" baseline="0" dirty="0" smtClean="0">
                          <a:solidFill>
                            <a:schemeClr val="tx1"/>
                          </a:solidFill>
                        </a:rPr>
                        <a:t> management costs</a:t>
                      </a:r>
                      <a:endParaRPr lang="en-US" sz="1400" dirty="0" smtClean="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3175">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30% decrease is service calls that require</a:t>
                      </a:r>
                      <a:r>
                        <a:rPr lang="en-US" sz="1400" baseline="0" dirty="0" smtClean="0">
                          <a:solidFill>
                            <a:schemeClr val="tx1"/>
                          </a:solidFill>
                        </a:rPr>
                        <a:t> multiple trips</a:t>
                      </a:r>
                      <a:endParaRPr lang="en-US" sz="1400" dirty="0" smtClean="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13360">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0" marR="0" lvl="2"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tx1"/>
                          </a:solidFill>
                        </a:rPr>
                        <a:t>*Sample PTC Customer Metrics</a:t>
                      </a:r>
                      <a:endParaRPr lang="en-US" sz="1000" baseline="0" dirty="0" smtClean="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Content Placeholder 1"/>
          <p:cNvSpPr>
            <a:spLocks noGrp="1"/>
          </p:cNvSpPr>
          <p:nvPr>
            <p:ph idx="1"/>
          </p:nvPr>
        </p:nvSpPr>
        <p:spPr>
          <a:xfrm>
            <a:off x="219456" y="1380744"/>
            <a:ext cx="8699737" cy="5225796"/>
          </a:xfrm>
        </p:spPr>
        <p:txBody>
          <a:bodyPr/>
          <a:lstStyle/>
          <a:p>
            <a:pPr>
              <a:buNone/>
            </a:pPr>
            <a:r>
              <a:rPr lang="en-US" dirty="0" smtClean="0"/>
              <a:t>Economic Value</a:t>
            </a:r>
          </a:p>
          <a:p>
            <a:pPr lvl="1" indent="115888">
              <a:buNone/>
            </a:pPr>
            <a:r>
              <a:rPr lang="en-US" dirty="0" smtClean="0"/>
              <a:t>Aftermarket Revenue</a:t>
            </a:r>
          </a:p>
          <a:p>
            <a:pPr lvl="1" indent="115888">
              <a:buNone/>
            </a:pPr>
            <a:r>
              <a:rPr lang="en-US" dirty="0" smtClean="0"/>
              <a:t>Productivity/Efficiency</a:t>
            </a:r>
          </a:p>
          <a:p>
            <a:pPr lvl="1" indent="115888">
              <a:buNone/>
            </a:pPr>
            <a:r>
              <a:rPr lang="en-US" dirty="0" smtClean="0"/>
              <a:t>Translation Costs</a:t>
            </a:r>
          </a:p>
          <a:p>
            <a:pPr lvl="1" indent="115888">
              <a:buNone/>
            </a:pPr>
            <a:r>
              <a:rPr lang="en-US" dirty="0" smtClean="0"/>
              <a:t>Warranty Expenses</a:t>
            </a:r>
          </a:p>
          <a:p>
            <a:pPr>
              <a:buNone/>
            </a:pPr>
            <a:r>
              <a:rPr lang="en-US" dirty="0" smtClean="0"/>
              <a:t>Competitive Value</a:t>
            </a:r>
          </a:p>
          <a:p>
            <a:pPr lvl="1" indent="115888">
              <a:buNone/>
            </a:pPr>
            <a:r>
              <a:rPr lang="en-US" dirty="0" smtClean="0"/>
              <a:t>Time to Market</a:t>
            </a:r>
          </a:p>
          <a:p>
            <a:pPr lvl="1" indent="115888">
              <a:buNone/>
            </a:pPr>
            <a:r>
              <a:rPr lang="en-US" dirty="0" smtClean="0"/>
              <a:t>Market Share</a:t>
            </a:r>
          </a:p>
          <a:p>
            <a:pPr>
              <a:buNone/>
            </a:pPr>
            <a:r>
              <a:rPr lang="en-US" dirty="0" smtClean="0"/>
              <a:t>Strategic Value</a:t>
            </a:r>
          </a:p>
          <a:p>
            <a:pPr lvl="1" indent="115888">
              <a:buNone/>
            </a:pPr>
            <a:r>
              <a:rPr lang="en-US" dirty="0" smtClean="0"/>
              <a:t>Customer Loyalty</a:t>
            </a:r>
          </a:p>
          <a:p>
            <a:pPr lvl="1" indent="115888">
              <a:buNone/>
            </a:pPr>
            <a:r>
              <a:rPr lang="en-US" dirty="0" smtClean="0"/>
              <a:t>Brand Image</a:t>
            </a:r>
          </a:p>
          <a:p>
            <a:pPr>
              <a:buNone/>
            </a:pPr>
            <a:r>
              <a:rPr lang="en-US" dirty="0" smtClean="0"/>
              <a:t>Customer Value</a:t>
            </a:r>
          </a:p>
          <a:p>
            <a:pPr lvl="1" indent="115888">
              <a:buNone/>
            </a:pPr>
            <a:r>
              <a:rPr lang="en-US" dirty="0" smtClean="0"/>
              <a:t>Customer Satisfaction</a:t>
            </a:r>
          </a:p>
          <a:p>
            <a:pPr lvl="1" indent="115888">
              <a:buNone/>
            </a:pPr>
            <a:r>
              <a:rPr lang="en-US" dirty="0" smtClean="0"/>
              <a:t>Reduced Downtime</a:t>
            </a:r>
          </a:p>
          <a:p>
            <a:pPr lvl="1" indent="115888">
              <a:buNone/>
            </a:pPr>
            <a:r>
              <a:rPr lang="en-US" dirty="0" smtClean="0"/>
              <a:t>Customer Referrals</a:t>
            </a:r>
          </a:p>
          <a:p>
            <a:pPr lvl="1">
              <a:buNone/>
            </a:pPr>
            <a:r>
              <a:rPr lang="en-US" dirty="0" smtClean="0"/>
              <a:t/>
            </a:r>
            <a:br>
              <a:rPr lang="en-US" dirty="0" smtClean="0"/>
            </a:br>
            <a:endParaRPr lang="en-US" dirty="0"/>
          </a:p>
        </p:txBody>
      </p:sp>
      <p:sp>
        <p:nvSpPr>
          <p:cNvPr id="4" name="Subtitle 3"/>
          <p:cNvSpPr>
            <a:spLocks noGrp="1"/>
          </p:cNvSpPr>
          <p:nvPr>
            <p:ph type="subTitle" idx="15"/>
          </p:nvPr>
        </p:nvSpPr>
        <p:spPr/>
        <p:txBody>
          <a:bodyPr/>
          <a:lstStyle/>
          <a:p>
            <a:r>
              <a:rPr lang="en-US" i="1" dirty="0" smtClean="0"/>
              <a:t>How can improved Customer Service Experience help you?</a:t>
            </a:r>
            <a:endParaRPr lang="en-US" i="1" dirty="0"/>
          </a:p>
        </p:txBody>
      </p:sp>
      <p:sp>
        <p:nvSpPr>
          <p:cNvPr id="5" name="Footer Placeholder 4"/>
          <p:cNvSpPr>
            <a:spLocks noGrp="1"/>
          </p:cNvSpPr>
          <p:nvPr>
            <p:ph type="ftr" sz="quarter" idx="3"/>
          </p:nvPr>
        </p:nvSpPr>
        <p:spPr/>
        <p:txBody>
          <a:bodyPr/>
          <a:lstStyle/>
          <a:p>
            <a:endParaRPr lang="en-US" dirty="0"/>
          </a:p>
        </p:txBody>
      </p:sp>
      <p:pic>
        <p:nvPicPr>
          <p:cNvPr id="71682" name="Picture 2" descr="D:\User Profiles\brud.PTCNET\Local Settings\Temporary Internet Files\Content.IE5\B51ZT991\MC900431554[1].png"/>
          <p:cNvPicPr>
            <a:picLocks noChangeAspect="1" noChangeArrowheads="1"/>
          </p:cNvPicPr>
          <p:nvPr/>
        </p:nvPicPr>
        <p:blipFill>
          <a:blip r:embed="rId10" cstate="print">
            <a:duotone>
              <a:schemeClr val="accent5">
                <a:shade val="45000"/>
                <a:satMod val="135000"/>
              </a:schemeClr>
              <a:prstClr val="white"/>
            </a:duotone>
          </a:blip>
          <a:srcRect/>
          <a:stretch>
            <a:fillRect/>
          </a:stretch>
        </p:blipFill>
        <p:spPr bwMode="auto">
          <a:xfrm>
            <a:off x="8480121" y="1324118"/>
            <a:ext cx="502168" cy="502168"/>
          </a:xfrm>
          <a:prstGeom prst="rect">
            <a:avLst/>
          </a:prstGeom>
          <a:noFill/>
        </p:spPr>
      </p:pic>
      <p:pic>
        <p:nvPicPr>
          <p:cNvPr id="71683" name="Picture 3" descr="D:\User Profiles\brud.PTCNET\Local Settings\Temporary Internet Files\Content.IE5\YZ10AE8U\MC900431552[1].png"/>
          <p:cNvPicPr>
            <a:picLocks noChangeAspect="1" noChangeArrowheads="1"/>
          </p:cNvPicPr>
          <p:nvPr/>
        </p:nvPicPr>
        <p:blipFill>
          <a:blip r:embed="rId11" cstate="print">
            <a:duotone>
              <a:schemeClr val="accent5">
                <a:shade val="45000"/>
                <a:satMod val="135000"/>
              </a:schemeClr>
              <a:prstClr val="white"/>
            </a:duotone>
          </a:blip>
          <a:srcRect/>
          <a:stretch>
            <a:fillRect/>
          </a:stretch>
        </p:blipFill>
        <p:spPr bwMode="auto">
          <a:xfrm>
            <a:off x="8480121" y="2724293"/>
            <a:ext cx="502168" cy="502168"/>
          </a:xfrm>
          <a:prstGeom prst="rect">
            <a:avLst/>
          </a:prstGeom>
          <a:noFill/>
        </p:spPr>
      </p:pic>
      <p:pic>
        <p:nvPicPr>
          <p:cNvPr id="71684" name="Picture 4" descr="D:\User Profiles\brud.PTCNET\Local Settings\Temporary Internet Files\Content.IE5\9JH132QO\MC900432525[1].png"/>
          <p:cNvPicPr>
            <a:picLocks noChangeAspect="1" noChangeArrowheads="1"/>
          </p:cNvPicPr>
          <p:nvPr/>
        </p:nvPicPr>
        <p:blipFill>
          <a:blip r:embed="rId12" cstate="print">
            <a:duotone>
              <a:schemeClr val="accent5">
                <a:shade val="45000"/>
                <a:satMod val="135000"/>
              </a:schemeClr>
              <a:prstClr val="white"/>
            </a:duotone>
          </a:blip>
          <a:srcRect/>
          <a:stretch>
            <a:fillRect/>
          </a:stretch>
        </p:blipFill>
        <p:spPr bwMode="auto">
          <a:xfrm>
            <a:off x="8480121" y="5524643"/>
            <a:ext cx="502168" cy="502168"/>
          </a:xfrm>
          <a:prstGeom prst="rect">
            <a:avLst/>
          </a:prstGeom>
          <a:noFill/>
        </p:spPr>
      </p:pic>
      <p:pic>
        <p:nvPicPr>
          <p:cNvPr id="71685" name="Picture 5" descr="D:\User Profiles\brud.PTCNET\Local Settings\Temporary Internet Files\Content.IE5\K5QSB75O\MC900431553[1].png"/>
          <p:cNvPicPr>
            <a:picLocks noChangeAspect="1" noChangeArrowheads="1"/>
          </p:cNvPicPr>
          <p:nvPr/>
        </p:nvPicPr>
        <p:blipFill>
          <a:blip r:embed="rId13" cstate="print">
            <a:duotone>
              <a:schemeClr val="accent5">
                <a:shade val="45000"/>
                <a:satMod val="135000"/>
              </a:schemeClr>
              <a:prstClr val="white"/>
            </a:duotone>
          </a:blip>
          <a:srcRect/>
          <a:stretch>
            <a:fillRect/>
          </a:stretch>
        </p:blipFill>
        <p:spPr bwMode="auto">
          <a:xfrm>
            <a:off x="8480121" y="4124468"/>
            <a:ext cx="502168" cy="502168"/>
          </a:xfrm>
          <a:prstGeom prst="rect">
            <a:avLst/>
          </a:prstGeom>
          <a:noFill/>
        </p:spPr>
      </p:pic>
      <p:graphicFrame>
        <p:nvGraphicFramePr>
          <p:cNvPr id="16" name="Table 15"/>
          <p:cNvGraphicFramePr>
            <a:graphicFrameLocks noGrp="1"/>
          </p:cNvGraphicFramePr>
          <p:nvPr/>
        </p:nvGraphicFramePr>
        <p:xfrm>
          <a:off x="3692338" y="2562007"/>
          <a:ext cx="3881942" cy="2179532"/>
        </p:xfrm>
        <a:graphic>
          <a:graphicData uri="http://schemas.openxmlformats.org/drawingml/2006/table">
            <a:tbl>
              <a:tblPr firstRow="1" bandRow="1"/>
              <a:tblGrid>
                <a:gridCol w="3881942"/>
              </a:tblGrid>
              <a:tr h="511854">
                <a:tc>
                  <a:txBody>
                    <a:bodyPr/>
                    <a:lstStyle>
                      <a:defPPr>
                        <a:defRPr lang="en-US"/>
                      </a:defPPr>
                      <a:lvl1pPr marL="0" algn="l" defTabSz="914400" rtl="0" eaLnBrk="1" latinLnBrk="0" hangingPunct="1">
                        <a:defRPr sz="1800" b="1" kern="1200">
                          <a:solidFill>
                            <a:schemeClr val="lt1"/>
                          </a:solidFill>
                          <a:latin typeface="Arial"/>
                          <a:ea typeface="MS PGothic"/>
                        </a:defRPr>
                      </a:lvl1pPr>
                      <a:lvl2pPr marL="457200" algn="l" defTabSz="914400" rtl="0" eaLnBrk="1" latinLnBrk="0" hangingPunct="1">
                        <a:defRPr sz="1800" b="1" kern="1200">
                          <a:solidFill>
                            <a:schemeClr val="lt1"/>
                          </a:solidFill>
                          <a:latin typeface="Arial"/>
                          <a:ea typeface="MS PGothic"/>
                        </a:defRPr>
                      </a:lvl2pPr>
                      <a:lvl3pPr marL="914400" algn="l" defTabSz="914400" rtl="0" eaLnBrk="1" latinLnBrk="0" hangingPunct="1">
                        <a:defRPr sz="1800" b="1" kern="1200">
                          <a:solidFill>
                            <a:schemeClr val="lt1"/>
                          </a:solidFill>
                          <a:latin typeface="Arial"/>
                          <a:ea typeface="MS PGothic"/>
                        </a:defRPr>
                      </a:lvl3pPr>
                      <a:lvl4pPr marL="1371600" algn="l" defTabSz="914400" rtl="0" eaLnBrk="1" latinLnBrk="0" hangingPunct="1">
                        <a:defRPr sz="1800" b="1" kern="1200">
                          <a:solidFill>
                            <a:schemeClr val="lt1"/>
                          </a:solidFill>
                          <a:latin typeface="Arial"/>
                          <a:ea typeface="MS PGothic"/>
                        </a:defRPr>
                      </a:lvl4pPr>
                      <a:lvl5pPr marL="1828800" algn="l" defTabSz="914400" rtl="0" eaLnBrk="1" latinLnBrk="0" hangingPunct="1">
                        <a:defRPr sz="1800" b="1" kern="1200">
                          <a:solidFill>
                            <a:schemeClr val="lt1"/>
                          </a:solidFill>
                          <a:latin typeface="Arial"/>
                          <a:ea typeface="MS PGothic"/>
                        </a:defRPr>
                      </a:lvl5pPr>
                      <a:lvl6pPr marL="2286000" algn="l" defTabSz="914400" rtl="0" eaLnBrk="1" latinLnBrk="0" hangingPunct="1">
                        <a:defRPr sz="1800" b="1" kern="1200">
                          <a:solidFill>
                            <a:schemeClr val="lt1"/>
                          </a:solidFill>
                          <a:latin typeface="Arial"/>
                          <a:ea typeface="MS PGothic"/>
                        </a:defRPr>
                      </a:lvl6pPr>
                      <a:lvl7pPr marL="2743200" algn="l" defTabSz="914400" rtl="0" eaLnBrk="1" latinLnBrk="0" hangingPunct="1">
                        <a:defRPr sz="1800" b="1" kern="1200">
                          <a:solidFill>
                            <a:schemeClr val="lt1"/>
                          </a:solidFill>
                          <a:latin typeface="Arial"/>
                          <a:ea typeface="MS PGothic"/>
                        </a:defRPr>
                      </a:lvl7pPr>
                      <a:lvl8pPr marL="3200400" algn="l" defTabSz="914400" rtl="0" eaLnBrk="1" latinLnBrk="0" hangingPunct="1">
                        <a:defRPr sz="1800" b="1" kern="1200">
                          <a:solidFill>
                            <a:schemeClr val="lt1"/>
                          </a:solidFill>
                          <a:latin typeface="Arial"/>
                          <a:ea typeface="MS PGothic"/>
                        </a:defRPr>
                      </a:lvl8pPr>
                      <a:lvl9pPr marL="3657600" algn="l" defTabSz="914400" rtl="0" eaLnBrk="1" latinLnBrk="0" hangingPunct="1">
                        <a:defRPr sz="1800" b="1" kern="1200">
                          <a:solidFill>
                            <a:schemeClr val="lt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bg1"/>
                          </a:solidFill>
                        </a:rPr>
                        <a:t>Fiscal impact of service*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r>
              <a:tr h="545639">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lvl="2" indent="0" eaLnBrk="0" hangingPunct="0">
                        <a:lnSpc>
                          <a:spcPct val="90000"/>
                        </a:lnSpc>
                        <a:spcBef>
                          <a:spcPts val="500"/>
                        </a:spcBef>
                        <a:spcAft>
                          <a:spcPts val="500"/>
                        </a:spcAft>
                        <a:buClr>
                          <a:schemeClr val="accent1"/>
                        </a:buClr>
                        <a:buFont typeface="Arial" pitchFamily="34" charset="0"/>
                        <a:buNone/>
                      </a:pPr>
                      <a:r>
                        <a:rPr lang="en-US" sz="1400" dirty="0" smtClean="0">
                          <a:solidFill>
                            <a:schemeClr val="tx1"/>
                          </a:solidFill>
                        </a:rPr>
                        <a:t>GE estimates that 25% of profit comes from product-related services and $35B in revenue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30580">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Industry studies state that services organizations contribute between 25% and 47% of revenues and up to 50% of profit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91459">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r>
                        <a:rPr lang="en-US" sz="1000" dirty="0" smtClean="0">
                          <a:solidFill>
                            <a:schemeClr val="tx1"/>
                          </a:solidFill>
                        </a:rPr>
                        <a:t>*</a:t>
                      </a:r>
                      <a:r>
                        <a:rPr lang="en-US" sz="1000" dirty="0" smtClean="0"/>
                        <a:t>(1) Boston Consulting Group, Aberdeen  and Gartner</a:t>
                      </a:r>
                      <a:endParaRPr lang="en-US" sz="1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1"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42" name="TextBox 14"/>
          <p:cNvSpPr txBox="1">
            <a:spLocks noChangeArrowheads="1"/>
          </p:cNvSpPr>
          <p:nvPr>
            <p:custDataLst>
              <p:tags r:id="rId2"/>
            </p:custDataLst>
          </p:nvPr>
        </p:nvSpPr>
        <p:spPr bwMode="gray">
          <a:xfrm>
            <a:off x="4330723" y="50388"/>
            <a:ext cx="2230438"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Value </a:t>
            </a:r>
            <a:br>
              <a:rPr lang="en-US" sz="2000" b="1" i="1" dirty="0" smtClean="0">
                <a:solidFill>
                  <a:schemeClr val="accent3">
                    <a:lumMod val="50000"/>
                  </a:schemeClr>
                </a:solidFill>
              </a:rPr>
            </a:br>
            <a:r>
              <a:rPr lang="en-US" sz="2000" b="1" i="1" dirty="0" smtClean="0">
                <a:solidFill>
                  <a:schemeClr val="accent3">
                    <a:lumMod val="50000"/>
                  </a:schemeClr>
                </a:solidFill>
              </a:rPr>
              <a:t>Opportunities</a:t>
            </a:r>
            <a:endParaRPr lang="en-US" sz="2000" b="1" i="1" dirty="0">
              <a:solidFill>
                <a:schemeClr val="accent3">
                  <a:lumMod val="50000"/>
                </a:schemeClr>
              </a:solidFill>
            </a:endParaRPr>
          </a:p>
        </p:txBody>
      </p:sp>
      <p:sp>
        <p:nvSpPr>
          <p:cNvPr id="43"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44" name="TextBox 14"/>
          <p:cNvSpPr txBox="1">
            <a:spLocks noChangeArrowheads="1"/>
          </p:cNvSpPr>
          <p:nvPr>
            <p:custDataLst>
              <p:tags r:id="rId4"/>
            </p:custDataLst>
          </p:nvPr>
        </p:nvSpPr>
        <p:spPr bwMode="gray">
          <a:xfrm>
            <a:off x="7001181" y="140548"/>
            <a:ext cx="113463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21"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2"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3" name="Oval 22"/>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4" name="Oval 36"/>
          <p:cNvSpPr>
            <a:spLocks noChangeArrowheads="1"/>
          </p:cNvSpPr>
          <p:nvPr>
            <p:custDataLst>
              <p:tags r:id="rId8"/>
            </p:custDataLst>
          </p:nvPr>
        </p:nvSpPr>
        <p:spPr bwMode="auto">
          <a:xfrm>
            <a:off x="535290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25" name="Down Arrow 24"/>
          <p:cNvSpPr/>
          <p:nvPr/>
        </p:nvSpPr>
        <p:spPr>
          <a:xfrm>
            <a:off x="747714" y="2319339"/>
            <a:ext cx="162098" cy="228600"/>
          </a:xfrm>
          <a:prstGeom prst="downArrow">
            <a:avLst/>
          </a:prstGeom>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6" name="Down Arrow 25"/>
          <p:cNvSpPr/>
          <p:nvPr/>
        </p:nvSpPr>
        <p:spPr>
          <a:xfrm>
            <a:off x="747714" y="2590801"/>
            <a:ext cx="162098" cy="228600"/>
          </a:xfrm>
          <a:prstGeom prst="downArrow">
            <a:avLst/>
          </a:prstGeom>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7" name="Down Arrow 26"/>
          <p:cNvSpPr/>
          <p:nvPr/>
        </p:nvSpPr>
        <p:spPr>
          <a:xfrm rot="10800000">
            <a:off x="747714" y="1728789"/>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8" name="Down Arrow 27"/>
          <p:cNvSpPr/>
          <p:nvPr/>
        </p:nvSpPr>
        <p:spPr>
          <a:xfrm rot="10800000">
            <a:off x="747714" y="2000251"/>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9" name="Down Arrow 28"/>
          <p:cNvSpPr/>
          <p:nvPr/>
        </p:nvSpPr>
        <p:spPr>
          <a:xfrm>
            <a:off x="747714" y="3429001"/>
            <a:ext cx="162098" cy="228600"/>
          </a:xfrm>
          <a:prstGeom prst="downArrow">
            <a:avLst/>
          </a:prstGeom>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0" name="Down Arrow 29"/>
          <p:cNvSpPr/>
          <p:nvPr/>
        </p:nvSpPr>
        <p:spPr>
          <a:xfrm rot="10800000">
            <a:off x="747714" y="3700463"/>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1" name="Down Arrow 30"/>
          <p:cNvSpPr/>
          <p:nvPr/>
        </p:nvSpPr>
        <p:spPr>
          <a:xfrm rot="10800000">
            <a:off x="747714" y="4567238"/>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2" name="Down Arrow 31"/>
          <p:cNvSpPr/>
          <p:nvPr/>
        </p:nvSpPr>
        <p:spPr>
          <a:xfrm rot="10800000">
            <a:off x="747714" y="4838700"/>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3" name="Down Arrow 32"/>
          <p:cNvSpPr/>
          <p:nvPr/>
        </p:nvSpPr>
        <p:spPr>
          <a:xfrm>
            <a:off x="747714" y="6000751"/>
            <a:ext cx="162098" cy="228600"/>
          </a:xfrm>
          <a:prstGeom prst="downArrow">
            <a:avLst/>
          </a:prstGeom>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4" name="Down Arrow 33"/>
          <p:cNvSpPr/>
          <p:nvPr/>
        </p:nvSpPr>
        <p:spPr>
          <a:xfrm rot="10800000">
            <a:off x="747714" y="5686426"/>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35" name="Down Arrow 34"/>
          <p:cNvSpPr/>
          <p:nvPr/>
        </p:nvSpPr>
        <p:spPr>
          <a:xfrm rot="10800000">
            <a:off x="747714" y="6281737"/>
            <a:ext cx="162098" cy="228600"/>
          </a:xfrm>
          <a:prstGeom prst="downArrow">
            <a:avLst/>
          </a:prstGeom>
          <a:solidFill>
            <a:schemeClr val="accent4">
              <a:lumMod val="75000"/>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graphicFrame>
        <p:nvGraphicFramePr>
          <p:cNvPr id="17" name="Table 16"/>
          <p:cNvGraphicFramePr>
            <a:graphicFrameLocks noGrp="1"/>
          </p:cNvGraphicFramePr>
          <p:nvPr/>
        </p:nvGraphicFramePr>
        <p:xfrm>
          <a:off x="4107536" y="3452737"/>
          <a:ext cx="3848098" cy="2304891"/>
        </p:xfrm>
        <a:graphic>
          <a:graphicData uri="http://schemas.openxmlformats.org/drawingml/2006/table">
            <a:tbl>
              <a:tblPr firstRow="1" bandRow="1"/>
              <a:tblGrid>
                <a:gridCol w="3848098"/>
              </a:tblGrid>
              <a:tr h="702355">
                <a:tc>
                  <a:txBody>
                    <a:bodyPr/>
                    <a:lstStyle>
                      <a:defPPr>
                        <a:defRPr lang="en-US"/>
                      </a:defPPr>
                      <a:lvl1pPr marL="0" algn="l" defTabSz="914400" rtl="0" eaLnBrk="1" latinLnBrk="0" hangingPunct="1">
                        <a:defRPr sz="1800" b="1" kern="1200">
                          <a:solidFill>
                            <a:schemeClr val="lt1"/>
                          </a:solidFill>
                          <a:latin typeface="Arial"/>
                          <a:ea typeface="MS PGothic"/>
                        </a:defRPr>
                      </a:lvl1pPr>
                      <a:lvl2pPr marL="457200" algn="l" defTabSz="914400" rtl="0" eaLnBrk="1" latinLnBrk="0" hangingPunct="1">
                        <a:defRPr sz="1800" b="1" kern="1200">
                          <a:solidFill>
                            <a:schemeClr val="lt1"/>
                          </a:solidFill>
                          <a:latin typeface="Arial"/>
                          <a:ea typeface="MS PGothic"/>
                        </a:defRPr>
                      </a:lvl2pPr>
                      <a:lvl3pPr marL="914400" algn="l" defTabSz="914400" rtl="0" eaLnBrk="1" latinLnBrk="0" hangingPunct="1">
                        <a:defRPr sz="1800" b="1" kern="1200">
                          <a:solidFill>
                            <a:schemeClr val="lt1"/>
                          </a:solidFill>
                          <a:latin typeface="Arial"/>
                          <a:ea typeface="MS PGothic"/>
                        </a:defRPr>
                      </a:lvl3pPr>
                      <a:lvl4pPr marL="1371600" algn="l" defTabSz="914400" rtl="0" eaLnBrk="1" latinLnBrk="0" hangingPunct="1">
                        <a:defRPr sz="1800" b="1" kern="1200">
                          <a:solidFill>
                            <a:schemeClr val="lt1"/>
                          </a:solidFill>
                          <a:latin typeface="Arial"/>
                          <a:ea typeface="MS PGothic"/>
                        </a:defRPr>
                      </a:lvl4pPr>
                      <a:lvl5pPr marL="1828800" algn="l" defTabSz="914400" rtl="0" eaLnBrk="1" latinLnBrk="0" hangingPunct="1">
                        <a:defRPr sz="1800" b="1" kern="1200">
                          <a:solidFill>
                            <a:schemeClr val="lt1"/>
                          </a:solidFill>
                          <a:latin typeface="Arial"/>
                          <a:ea typeface="MS PGothic"/>
                        </a:defRPr>
                      </a:lvl5pPr>
                      <a:lvl6pPr marL="2286000" algn="l" defTabSz="914400" rtl="0" eaLnBrk="1" latinLnBrk="0" hangingPunct="1">
                        <a:defRPr sz="1800" b="1" kern="1200">
                          <a:solidFill>
                            <a:schemeClr val="lt1"/>
                          </a:solidFill>
                          <a:latin typeface="Arial"/>
                          <a:ea typeface="MS PGothic"/>
                        </a:defRPr>
                      </a:lvl6pPr>
                      <a:lvl7pPr marL="2743200" algn="l" defTabSz="914400" rtl="0" eaLnBrk="1" latinLnBrk="0" hangingPunct="1">
                        <a:defRPr sz="1800" b="1" kern="1200">
                          <a:solidFill>
                            <a:schemeClr val="lt1"/>
                          </a:solidFill>
                          <a:latin typeface="Arial"/>
                          <a:ea typeface="MS PGothic"/>
                        </a:defRPr>
                      </a:lvl7pPr>
                      <a:lvl8pPr marL="3200400" algn="l" defTabSz="914400" rtl="0" eaLnBrk="1" latinLnBrk="0" hangingPunct="1">
                        <a:defRPr sz="1800" b="1" kern="1200">
                          <a:solidFill>
                            <a:schemeClr val="lt1"/>
                          </a:solidFill>
                          <a:latin typeface="Arial"/>
                          <a:ea typeface="MS PGothic"/>
                        </a:defRPr>
                      </a:lvl8pPr>
                      <a:lvl9pPr marL="3657600" algn="l" defTabSz="914400" rtl="0" eaLnBrk="1" latinLnBrk="0" hangingPunct="1">
                        <a:defRPr sz="1800" b="1" kern="1200">
                          <a:solidFill>
                            <a:schemeClr val="lt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bg1"/>
                          </a:solidFill>
                        </a:rPr>
                        <a:t>Higher Customer Experience Index Correlates to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351268">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lvl="2" indent="0" algn="just" eaLnBrk="0" hangingPunct="0">
                        <a:lnSpc>
                          <a:spcPct val="90000"/>
                        </a:lnSpc>
                        <a:spcBef>
                          <a:spcPts val="500"/>
                        </a:spcBef>
                        <a:spcAft>
                          <a:spcPts val="500"/>
                        </a:spcAft>
                        <a:buClr>
                          <a:schemeClr val="accent1"/>
                        </a:buClr>
                        <a:buFont typeface="Arial" pitchFamily="34" charset="0"/>
                        <a:buNone/>
                      </a:pPr>
                      <a:r>
                        <a:rPr lang="en-US" sz="1400" b="1" dirty="0" smtClean="0">
                          <a:solidFill>
                            <a:schemeClr val="accent2">
                              <a:lumMod val="50000"/>
                            </a:schemeClr>
                          </a:solidFill>
                        </a:rPr>
                        <a:t>Increased</a:t>
                      </a:r>
                      <a:r>
                        <a:rPr lang="en-US" sz="1400" b="1" baseline="0" dirty="0" smtClean="0">
                          <a:solidFill>
                            <a:schemeClr val="accent2">
                              <a:lumMod val="50000"/>
                            </a:schemeClr>
                          </a:solidFill>
                        </a:rPr>
                        <a:t> </a:t>
                      </a:r>
                      <a:r>
                        <a:rPr lang="en-US" sz="1400" dirty="0" smtClean="0">
                          <a:solidFill>
                            <a:schemeClr val="tx1"/>
                          </a:solidFill>
                        </a:rPr>
                        <a:t>repeat customers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39307">
                <a:tc>
                  <a:txBody>
                    <a:bodyPr/>
                    <a:lstStyle/>
                    <a:p>
                      <a:pPr marL="60325" marR="0" lvl="2" indent="0" algn="l" defTabSz="914400" rtl="0" eaLnBrk="0" fontAlgn="auto" latinLnBrk="0" hangingPunct="0">
                        <a:lnSpc>
                          <a:spcPct val="90000"/>
                        </a:lnSpc>
                        <a:spcBef>
                          <a:spcPts val="500"/>
                        </a:spcBef>
                        <a:spcAft>
                          <a:spcPts val="500"/>
                        </a:spcAft>
                        <a:buClr>
                          <a:schemeClr val="accent1"/>
                        </a:buClr>
                        <a:buSzTx/>
                        <a:buFont typeface="Arial" pitchFamily="34" charset="0"/>
                        <a:buNone/>
                        <a:tabLst/>
                        <a:defRPr/>
                      </a:pPr>
                      <a:r>
                        <a:rPr lang="en-US" sz="1400" b="1" dirty="0" smtClean="0">
                          <a:solidFill>
                            <a:schemeClr val="accent2">
                              <a:lumMod val="50000"/>
                            </a:schemeClr>
                          </a:solidFill>
                        </a:rPr>
                        <a:t>Increased</a:t>
                      </a:r>
                      <a:r>
                        <a:rPr lang="en-US" sz="1400" b="1" baseline="0" dirty="0" smtClean="0">
                          <a:solidFill>
                            <a:schemeClr val="accent2">
                              <a:lumMod val="50000"/>
                            </a:schemeClr>
                          </a:solidFill>
                        </a:rPr>
                        <a:t> </a:t>
                      </a:r>
                      <a:r>
                        <a:rPr lang="en-US" sz="1400" dirty="0" smtClean="0">
                          <a:solidFill>
                            <a:schemeClr val="tx1"/>
                          </a:solidFill>
                        </a:rPr>
                        <a:t>customer referrals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5721">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60325" lvl="2" indent="0" algn="just" eaLnBrk="0" hangingPunct="0">
                        <a:lnSpc>
                          <a:spcPct val="90000"/>
                        </a:lnSpc>
                        <a:spcBef>
                          <a:spcPts val="500"/>
                        </a:spcBef>
                        <a:spcAft>
                          <a:spcPts val="500"/>
                        </a:spcAft>
                        <a:buClr>
                          <a:schemeClr val="accent1"/>
                        </a:buClr>
                        <a:buFont typeface="Arial" pitchFamily="34" charset="0"/>
                        <a:buNone/>
                      </a:pPr>
                      <a:r>
                        <a:rPr lang="en-US" sz="1400" b="1" dirty="0" smtClean="0">
                          <a:solidFill>
                            <a:schemeClr val="tx2">
                              <a:lumMod val="75000"/>
                            </a:schemeClr>
                          </a:solidFill>
                        </a:rPr>
                        <a:t>Reduced </a:t>
                      </a:r>
                      <a:r>
                        <a:rPr lang="en-US" sz="1400" dirty="0" smtClean="0">
                          <a:solidFill>
                            <a:schemeClr val="tx1"/>
                          </a:solidFill>
                        </a:rPr>
                        <a:t>loss of business</a:t>
                      </a:r>
                      <a:r>
                        <a:rPr lang="en-US" sz="1400" baseline="0" dirty="0" smtClean="0">
                          <a:solidFill>
                            <a:schemeClr val="tx1"/>
                          </a:solidFill>
                        </a:rPr>
                        <a:t> to </a:t>
                      </a:r>
                      <a:r>
                        <a:rPr lang="en-US" sz="1400" dirty="0" smtClean="0">
                          <a:solidFill>
                            <a:schemeClr val="tx1"/>
                          </a:solidFill>
                        </a:rPr>
                        <a:t>a competitor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5150">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000" dirty="0" smtClean="0"/>
                        <a:t>*Forrester</a:t>
                      </a:r>
                      <a:r>
                        <a:rPr lang="en-US" sz="1000" baseline="0" dirty="0" smtClean="0"/>
                        <a:t> Research –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000" baseline="0" dirty="0" smtClean="0"/>
                        <a:t>The Business Impact Of Customer Experience, 2010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3" name="Table 12"/>
          <p:cNvGraphicFramePr>
            <a:graphicFrameLocks noGrp="1"/>
          </p:cNvGraphicFramePr>
          <p:nvPr/>
        </p:nvGraphicFramePr>
        <p:xfrm>
          <a:off x="4427828" y="4300306"/>
          <a:ext cx="3790603" cy="2292893"/>
        </p:xfrm>
        <a:graphic>
          <a:graphicData uri="http://schemas.openxmlformats.org/drawingml/2006/table">
            <a:tbl>
              <a:tblPr firstRow="1" bandRow="1"/>
              <a:tblGrid>
                <a:gridCol w="3790603"/>
              </a:tblGrid>
              <a:tr h="511854">
                <a:tc>
                  <a:txBody>
                    <a:bodyPr/>
                    <a:lstStyle>
                      <a:defPPr>
                        <a:defRPr lang="en-US"/>
                      </a:defPPr>
                      <a:lvl1pPr marL="0" algn="l" defTabSz="914400" rtl="0" eaLnBrk="1" latinLnBrk="0" hangingPunct="1">
                        <a:defRPr sz="1800" b="1" kern="1200">
                          <a:solidFill>
                            <a:schemeClr val="lt1"/>
                          </a:solidFill>
                          <a:latin typeface="Arial"/>
                          <a:ea typeface="MS PGothic"/>
                        </a:defRPr>
                      </a:lvl1pPr>
                      <a:lvl2pPr marL="457200" algn="l" defTabSz="914400" rtl="0" eaLnBrk="1" latinLnBrk="0" hangingPunct="1">
                        <a:defRPr sz="1800" b="1" kern="1200">
                          <a:solidFill>
                            <a:schemeClr val="lt1"/>
                          </a:solidFill>
                          <a:latin typeface="Arial"/>
                          <a:ea typeface="MS PGothic"/>
                        </a:defRPr>
                      </a:lvl2pPr>
                      <a:lvl3pPr marL="914400" algn="l" defTabSz="914400" rtl="0" eaLnBrk="1" latinLnBrk="0" hangingPunct="1">
                        <a:defRPr sz="1800" b="1" kern="1200">
                          <a:solidFill>
                            <a:schemeClr val="lt1"/>
                          </a:solidFill>
                          <a:latin typeface="Arial"/>
                          <a:ea typeface="MS PGothic"/>
                        </a:defRPr>
                      </a:lvl3pPr>
                      <a:lvl4pPr marL="1371600" algn="l" defTabSz="914400" rtl="0" eaLnBrk="1" latinLnBrk="0" hangingPunct="1">
                        <a:defRPr sz="1800" b="1" kern="1200">
                          <a:solidFill>
                            <a:schemeClr val="lt1"/>
                          </a:solidFill>
                          <a:latin typeface="Arial"/>
                          <a:ea typeface="MS PGothic"/>
                        </a:defRPr>
                      </a:lvl4pPr>
                      <a:lvl5pPr marL="1828800" algn="l" defTabSz="914400" rtl="0" eaLnBrk="1" latinLnBrk="0" hangingPunct="1">
                        <a:defRPr sz="1800" b="1" kern="1200">
                          <a:solidFill>
                            <a:schemeClr val="lt1"/>
                          </a:solidFill>
                          <a:latin typeface="Arial"/>
                          <a:ea typeface="MS PGothic"/>
                        </a:defRPr>
                      </a:lvl5pPr>
                      <a:lvl6pPr marL="2286000" algn="l" defTabSz="914400" rtl="0" eaLnBrk="1" latinLnBrk="0" hangingPunct="1">
                        <a:defRPr sz="1800" b="1" kern="1200">
                          <a:solidFill>
                            <a:schemeClr val="lt1"/>
                          </a:solidFill>
                          <a:latin typeface="Arial"/>
                          <a:ea typeface="MS PGothic"/>
                        </a:defRPr>
                      </a:lvl6pPr>
                      <a:lvl7pPr marL="2743200" algn="l" defTabSz="914400" rtl="0" eaLnBrk="1" latinLnBrk="0" hangingPunct="1">
                        <a:defRPr sz="1800" b="1" kern="1200">
                          <a:solidFill>
                            <a:schemeClr val="lt1"/>
                          </a:solidFill>
                          <a:latin typeface="Arial"/>
                          <a:ea typeface="MS PGothic"/>
                        </a:defRPr>
                      </a:lvl7pPr>
                      <a:lvl8pPr marL="3200400" algn="l" defTabSz="914400" rtl="0" eaLnBrk="1" latinLnBrk="0" hangingPunct="1">
                        <a:defRPr sz="1800" b="1" kern="1200">
                          <a:solidFill>
                            <a:schemeClr val="lt1"/>
                          </a:solidFill>
                          <a:latin typeface="Arial"/>
                          <a:ea typeface="MS PGothic"/>
                        </a:defRPr>
                      </a:lvl8pPr>
                      <a:lvl9pPr marL="3657600" algn="l" defTabSz="914400" rtl="0" eaLnBrk="1" latinLnBrk="0" hangingPunct="1">
                        <a:defRPr sz="1800" b="1" kern="1200">
                          <a:solidFill>
                            <a:schemeClr val="lt1"/>
                          </a:solidFill>
                          <a:latin typeface="Arial"/>
                          <a:ea typeface="MS PGothic"/>
                        </a:defRPr>
                      </a:lvl9pPr>
                    </a:lstStyle>
                    <a:p>
                      <a:pPr marL="60325" marR="0" lvl="2"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bg1"/>
                          </a:solidFill>
                        </a:rPr>
                        <a:t>Customer Calculated </a:t>
                      </a:r>
                      <a:br>
                        <a:rPr lang="en-US" sz="1800" b="1" baseline="0" dirty="0" smtClean="0">
                          <a:solidFill>
                            <a:schemeClr val="bg1"/>
                          </a:solidFill>
                        </a:rPr>
                      </a:br>
                      <a:r>
                        <a:rPr lang="en-US" sz="1800" b="1" baseline="0" dirty="0" smtClean="0">
                          <a:solidFill>
                            <a:schemeClr val="bg1"/>
                          </a:solidFill>
                        </a:rPr>
                        <a:t>Cost of Downtime*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r>
              <a:tr h="668661">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algn="l"/>
                      <a:r>
                        <a:rPr lang="en-US" sz="1400" b="1" baseline="0" dirty="0" smtClean="0">
                          <a:latin typeface="HelveticaNeue-Medium"/>
                        </a:rPr>
                        <a:t>$ 100.00     Replacement Part</a:t>
                      </a:r>
                    </a:p>
                    <a:p>
                      <a:pPr algn="l"/>
                      <a:r>
                        <a:rPr lang="en-US" sz="1400" b="1" baseline="0" dirty="0" smtClean="0">
                          <a:latin typeface="HelveticaNeue-Medium"/>
                        </a:rPr>
                        <a:t>$ 240.00     Labor </a:t>
                      </a:r>
                      <a:r>
                        <a:rPr lang="en-US" sz="1400" b="0" baseline="0" dirty="0" smtClean="0">
                          <a:latin typeface="HelveticaNeue-Medium"/>
                        </a:rPr>
                        <a:t>(6 hours @ $40.00)</a:t>
                      </a:r>
                    </a:p>
                    <a:p>
                      <a:pPr algn="l"/>
                      <a:r>
                        <a:rPr lang="en-US" sz="1400" b="1" baseline="0" dirty="0" smtClean="0">
                          <a:latin typeface="HelveticaNeue-Medium"/>
                        </a:rPr>
                        <a:t>$ 4,00.00    Missed income </a:t>
                      </a:r>
                      <a:r>
                        <a:rPr lang="en-US" sz="1400" b="0" baseline="0" dirty="0" smtClean="0">
                          <a:latin typeface="HelveticaNeue-Medium"/>
                        </a:rPr>
                        <a:t>(10 hours x </a:t>
                      </a:r>
                      <a:br>
                        <a:rPr lang="en-US" sz="1400" b="0" baseline="0" dirty="0" smtClean="0">
                          <a:latin typeface="HelveticaNeue-Medium"/>
                        </a:rPr>
                      </a:br>
                      <a:r>
                        <a:rPr lang="en-US" sz="1400" b="0" baseline="0" dirty="0" smtClean="0">
                          <a:latin typeface="HelveticaNeue-Medium"/>
                        </a:rPr>
                        <a:t>                   20 acres/hour x $20/acre)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6474">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pPr algn="l"/>
                      <a:r>
                        <a:rPr lang="en-US" sz="1800" b="1" baseline="0" dirty="0" smtClean="0">
                          <a:solidFill>
                            <a:srgbClr val="C00000"/>
                          </a:solidFill>
                          <a:latin typeface="HelveticaNeue-Bold"/>
                        </a:rPr>
                        <a:t>$ 4,340   Actual cost of repair</a:t>
                      </a:r>
                      <a:endParaRPr lang="en-US" sz="4000" dirty="0" smtClean="0">
                        <a:solidFill>
                          <a:srgbClr val="C00000"/>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91459">
                <a:tc>
                  <a:txBody>
                    <a:bodyPr/>
                    <a:lstStyle>
                      <a:defPPr>
                        <a:defRPr lang="en-US"/>
                      </a:defPPr>
                      <a:lvl1pPr marL="0" algn="l" defTabSz="914400" rtl="0" eaLnBrk="1" latinLnBrk="0" hangingPunct="1">
                        <a:defRPr sz="1800" kern="1200">
                          <a:solidFill>
                            <a:schemeClr val="dk1"/>
                          </a:solidFill>
                          <a:latin typeface="Arial"/>
                          <a:ea typeface="MS PGothic"/>
                        </a:defRPr>
                      </a:lvl1pPr>
                      <a:lvl2pPr marL="457200" algn="l" defTabSz="914400" rtl="0" eaLnBrk="1" latinLnBrk="0" hangingPunct="1">
                        <a:defRPr sz="1800" kern="1200">
                          <a:solidFill>
                            <a:schemeClr val="dk1"/>
                          </a:solidFill>
                          <a:latin typeface="Arial"/>
                          <a:ea typeface="MS PGothic"/>
                        </a:defRPr>
                      </a:lvl2pPr>
                      <a:lvl3pPr marL="914400" algn="l" defTabSz="914400" rtl="0" eaLnBrk="1" latinLnBrk="0" hangingPunct="1">
                        <a:defRPr sz="1800" kern="1200">
                          <a:solidFill>
                            <a:schemeClr val="dk1"/>
                          </a:solidFill>
                          <a:latin typeface="Arial"/>
                          <a:ea typeface="MS PGothic"/>
                        </a:defRPr>
                      </a:lvl3pPr>
                      <a:lvl4pPr marL="1371600" algn="l" defTabSz="914400" rtl="0" eaLnBrk="1" latinLnBrk="0" hangingPunct="1">
                        <a:defRPr sz="1800" kern="1200">
                          <a:solidFill>
                            <a:schemeClr val="dk1"/>
                          </a:solidFill>
                          <a:latin typeface="Arial"/>
                          <a:ea typeface="MS PGothic"/>
                        </a:defRPr>
                      </a:lvl4pPr>
                      <a:lvl5pPr marL="1828800" algn="l" defTabSz="914400" rtl="0" eaLnBrk="1" latinLnBrk="0" hangingPunct="1">
                        <a:defRPr sz="1800" kern="1200">
                          <a:solidFill>
                            <a:schemeClr val="dk1"/>
                          </a:solidFill>
                          <a:latin typeface="Arial"/>
                          <a:ea typeface="MS PGothic"/>
                        </a:defRPr>
                      </a:lvl5pPr>
                      <a:lvl6pPr marL="2286000" algn="l" defTabSz="914400" rtl="0" eaLnBrk="1" latinLnBrk="0" hangingPunct="1">
                        <a:defRPr sz="1800" kern="1200">
                          <a:solidFill>
                            <a:schemeClr val="dk1"/>
                          </a:solidFill>
                          <a:latin typeface="Arial"/>
                          <a:ea typeface="MS PGothic"/>
                        </a:defRPr>
                      </a:lvl6pPr>
                      <a:lvl7pPr marL="2743200" algn="l" defTabSz="914400" rtl="0" eaLnBrk="1" latinLnBrk="0" hangingPunct="1">
                        <a:defRPr sz="1800" kern="1200">
                          <a:solidFill>
                            <a:schemeClr val="dk1"/>
                          </a:solidFill>
                          <a:latin typeface="Arial"/>
                          <a:ea typeface="MS PGothic"/>
                        </a:defRPr>
                      </a:lvl7pPr>
                      <a:lvl8pPr marL="3200400" algn="l" defTabSz="914400" rtl="0" eaLnBrk="1" latinLnBrk="0" hangingPunct="1">
                        <a:defRPr sz="1800" kern="1200">
                          <a:solidFill>
                            <a:schemeClr val="dk1"/>
                          </a:solidFill>
                          <a:latin typeface="Arial"/>
                          <a:ea typeface="MS PGothic"/>
                        </a:defRPr>
                      </a:lvl8pPr>
                      <a:lvl9pPr marL="3657600" algn="l" defTabSz="914400" rtl="0" eaLnBrk="1" latinLnBrk="0" hangingPunct="1">
                        <a:defRPr sz="1800" kern="1200">
                          <a:solidFill>
                            <a:schemeClr val="dk1"/>
                          </a:solidFill>
                          <a:latin typeface="Arial"/>
                          <a:ea typeface="MS PGothic"/>
                        </a:defRPr>
                      </a:lvl9pPr>
                    </a:lstStyle>
                    <a:p>
                      <a:r>
                        <a:rPr lang="en-US" sz="1000" dirty="0" smtClean="0">
                          <a:solidFill>
                            <a:schemeClr val="tx1"/>
                          </a:solidFill>
                        </a:rPr>
                        <a:t>*</a:t>
                      </a:r>
                      <a:r>
                        <a:rPr lang="en-US" sz="1000" baseline="0" dirty="0" smtClean="0">
                          <a:solidFill>
                            <a:schemeClr val="dk1"/>
                          </a:solidFill>
                        </a:rPr>
                        <a:t> Cost Estimate Example Calculation</a:t>
                      </a:r>
                      <a:endParaRPr lang="en-US" sz="1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1"/>
          <p:cNvPicPr>
            <a:picLocks noChangeAspect="1" noChangeArrowheads="1"/>
          </p:cNvPicPr>
          <p:nvPr/>
        </p:nvPicPr>
        <p:blipFill>
          <a:blip r:embed="rId11" cstate="print"/>
          <a:srcRect/>
          <a:stretch>
            <a:fillRect/>
          </a:stretch>
        </p:blipFill>
        <p:spPr bwMode="auto">
          <a:xfrm>
            <a:off x="1344918" y="1784333"/>
            <a:ext cx="5833872" cy="3958699"/>
          </a:xfrm>
          <a:prstGeom prst="rect">
            <a:avLst/>
          </a:prstGeom>
          <a:noFill/>
          <a:ln w="9525">
            <a:noFill/>
            <a:miter lim="800000"/>
            <a:headEnd/>
            <a:tailEnd/>
          </a:ln>
          <a:effectLst/>
        </p:spPr>
      </p:pic>
      <p:sp>
        <p:nvSpPr>
          <p:cNvPr id="20" name="TextBox 19"/>
          <p:cNvSpPr txBox="1"/>
          <p:nvPr/>
        </p:nvSpPr>
        <p:spPr>
          <a:xfrm>
            <a:off x="748944" y="1327469"/>
            <a:ext cx="2351622" cy="830997"/>
          </a:xfrm>
          <a:prstGeom prst="rect">
            <a:avLst/>
          </a:prstGeom>
          <a:noFill/>
        </p:spPr>
        <p:txBody>
          <a:bodyPr wrap="square" rtlCol="0">
            <a:spAutoFit/>
          </a:bodyPr>
          <a:lstStyle/>
          <a:p>
            <a:r>
              <a:rPr lang="en-US" sz="1200" b="1" dirty="0" smtClean="0"/>
              <a:t>Improve content creation processes / automation</a:t>
            </a:r>
          </a:p>
          <a:p>
            <a:pPr marL="109538" indent="-109538">
              <a:buFont typeface="Arial" pitchFamily="34" charset="0"/>
              <a:buChar char="•"/>
            </a:pPr>
            <a:r>
              <a:rPr lang="en-US" sz="1200" dirty="0" smtClean="0">
                <a:solidFill>
                  <a:schemeClr val="bg1">
                    <a:lumMod val="50000"/>
                  </a:schemeClr>
                </a:solidFill>
              </a:rPr>
              <a:t>Reduce costs</a:t>
            </a:r>
          </a:p>
          <a:p>
            <a:pPr marL="109538" indent="-109538">
              <a:buFont typeface="Arial" pitchFamily="34" charset="0"/>
              <a:buChar char="•"/>
            </a:pPr>
            <a:r>
              <a:rPr lang="en-US" sz="1200" dirty="0" smtClean="0">
                <a:solidFill>
                  <a:schemeClr val="bg1">
                    <a:lumMod val="50000"/>
                  </a:schemeClr>
                </a:solidFill>
              </a:rPr>
              <a:t>Improve cycle times</a:t>
            </a:r>
          </a:p>
        </p:txBody>
      </p:sp>
      <p:pic>
        <p:nvPicPr>
          <p:cNvPr id="32" name="Picture 2"/>
          <p:cNvPicPr>
            <a:picLocks noChangeAspect="1" noChangeArrowheads="1"/>
          </p:cNvPicPr>
          <p:nvPr/>
        </p:nvPicPr>
        <p:blipFill>
          <a:blip r:embed="rId12" cstate="print"/>
          <a:srcRect l="1134" t="21217" r="95147" b="63613"/>
          <a:stretch>
            <a:fillRect/>
          </a:stretch>
        </p:blipFill>
        <p:spPr bwMode="auto">
          <a:xfrm>
            <a:off x="4121869" y="3139743"/>
            <a:ext cx="271346" cy="750997"/>
          </a:xfrm>
          <a:prstGeom prst="rect">
            <a:avLst/>
          </a:prstGeom>
          <a:noFill/>
          <a:ln w="9525">
            <a:noFill/>
            <a:miter lim="800000"/>
            <a:headEnd/>
            <a:tailEnd/>
          </a:ln>
          <a:effectLst/>
        </p:spPr>
      </p:pic>
      <p:grpSp>
        <p:nvGrpSpPr>
          <p:cNvPr id="3" name="Group 42"/>
          <p:cNvGrpSpPr/>
          <p:nvPr/>
        </p:nvGrpSpPr>
        <p:grpSpPr>
          <a:xfrm>
            <a:off x="5853810" y="1327469"/>
            <a:ext cx="3177893" cy="1201175"/>
            <a:chOff x="5898780" y="1275139"/>
            <a:chExt cx="3177893" cy="1201175"/>
          </a:xfrm>
        </p:grpSpPr>
        <p:sp>
          <p:nvSpPr>
            <p:cNvPr id="18" name="TextBox 17"/>
            <p:cNvSpPr txBox="1"/>
            <p:nvPr/>
          </p:nvSpPr>
          <p:spPr>
            <a:xfrm>
              <a:off x="8306911" y="2060816"/>
              <a:ext cx="769762" cy="415498"/>
            </a:xfrm>
            <a:prstGeom prst="rect">
              <a:avLst/>
            </a:prstGeom>
            <a:noFill/>
          </p:spPr>
          <p:txBody>
            <a:bodyPr wrap="none" rtlCol="0">
              <a:spAutoFit/>
            </a:bodyPr>
            <a:lstStyle/>
            <a:p>
              <a:pPr algn="ctr"/>
              <a:r>
                <a:rPr lang="en-US" sz="1050" i="1" dirty="0" smtClean="0">
                  <a:solidFill>
                    <a:srgbClr val="DEA900"/>
                  </a:solidFill>
                </a:rPr>
                <a:t>Dealer &amp;</a:t>
              </a:r>
            </a:p>
            <a:p>
              <a:pPr algn="ctr"/>
              <a:r>
                <a:rPr lang="en-US" sz="1050" i="1" dirty="0" smtClean="0">
                  <a:solidFill>
                    <a:srgbClr val="DEA900"/>
                  </a:solidFill>
                </a:rPr>
                <a:t>Customer</a:t>
              </a:r>
              <a:endParaRPr lang="en-US" sz="1050" i="1" dirty="0">
                <a:solidFill>
                  <a:srgbClr val="DEA900"/>
                </a:solidFill>
              </a:endParaRPr>
            </a:p>
          </p:txBody>
        </p:sp>
        <p:sp>
          <p:nvSpPr>
            <p:cNvPr id="24" name="TextBox 23"/>
            <p:cNvSpPr txBox="1"/>
            <p:nvPr/>
          </p:nvSpPr>
          <p:spPr>
            <a:xfrm>
              <a:off x="5898780" y="1275139"/>
              <a:ext cx="2766150" cy="1015663"/>
            </a:xfrm>
            <a:prstGeom prst="rect">
              <a:avLst/>
            </a:prstGeom>
            <a:noFill/>
          </p:spPr>
          <p:txBody>
            <a:bodyPr wrap="square" rtlCol="0">
              <a:spAutoFit/>
            </a:bodyPr>
            <a:lstStyle/>
            <a:p>
              <a:r>
                <a:rPr lang="en-US" sz="1200" b="1" dirty="0" smtClean="0"/>
                <a:t>Publish real-time, targeted multi-channel info</a:t>
              </a:r>
            </a:p>
            <a:p>
              <a:pPr marL="109538" indent="-109538">
                <a:buFont typeface="Arial" pitchFamily="34" charset="0"/>
                <a:buChar char="•"/>
              </a:pPr>
              <a:r>
                <a:rPr lang="en-US" sz="1200" dirty="0" smtClean="0">
                  <a:solidFill>
                    <a:schemeClr val="bg1">
                      <a:lumMod val="50000"/>
                    </a:schemeClr>
                  </a:solidFill>
                </a:rPr>
                <a:t>Improve parts accuracy &amp; revenues</a:t>
              </a:r>
            </a:p>
            <a:p>
              <a:pPr marL="109538" indent="-109538">
                <a:buFont typeface="Arial" pitchFamily="34" charset="0"/>
                <a:buChar char="•"/>
              </a:pPr>
              <a:r>
                <a:rPr lang="en-US" sz="1200" dirty="0" smtClean="0">
                  <a:solidFill>
                    <a:schemeClr val="bg1">
                      <a:lumMod val="50000"/>
                    </a:schemeClr>
                  </a:solidFill>
                </a:rPr>
                <a:t>Reduce resolution cycles</a:t>
              </a:r>
            </a:p>
            <a:p>
              <a:pPr marL="109538" indent="-109538">
                <a:buFont typeface="Arial" pitchFamily="34" charset="0"/>
                <a:buChar char="•"/>
              </a:pPr>
              <a:r>
                <a:rPr lang="en-US" sz="1200" dirty="0" smtClean="0">
                  <a:solidFill>
                    <a:schemeClr val="bg1">
                      <a:lumMod val="50000"/>
                    </a:schemeClr>
                  </a:solidFill>
                </a:rPr>
                <a:t>Improve customer loyalty</a:t>
              </a:r>
            </a:p>
          </p:txBody>
        </p:sp>
        <p:pic>
          <p:nvPicPr>
            <p:cNvPr id="38" name="Picture 2"/>
            <p:cNvPicPr>
              <a:picLocks noChangeAspect="1" noChangeArrowheads="1"/>
            </p:cNvPicPr>
            <p:nvPr/>
          </p:nvPicPr>
          <p:blipFill>
            <a:blip r:embed="rId12" cstate="print"/>
            <a:srcRect l="967" t="58224" r="95089" b="25019"/>
            <a:stretch>
              <a:fillRect/>
            </a:stretch>
          </p:blipFill>
          <p:spPr bwMode="auto">
            <a:xfrm>
              <a:off x="8598170" y="1277493"/>
              <a:ext cx="292699" cy="843915"/>
            </a:xfrm>
            <a:prstGeom prst="rect">
              <a:avLst/>
            </a:prstGeom>
            <a:noFill/>
            <a:ln w="9525">
              <a:noFill/>
              <a:miter lim="800000"/>
              <a:headEnd/>
              <a:tailEnd/>
            </a:ln>
            <a:effectLst/>
          </p:spPr>
        </p:pic>
      </p:grpSp>
      <p:grpSp>
        <p:nvGrpSpPr>
          <p:cNvPr id="4" name="Group 43"/>
          <p:cNvGrpSpPr/>
          <p:nvPr/>
        </p:nvGrpSpPr>
        <p:grpSpPr>
          <a:xfrm>
            <a:off x="5991504" y="5273680"/>
            <a:ext cx="3107526" cy="1211771"/>
            <a:chOff x="6036474" y="5401095"/>
            <a:chExt cx="3107526" cy="1211771"/>
          </a:xfrm>
        </p:grpSpPr>
        <p:sp>
          <p:nvSpPr>
            <p:cNvPr id="16" name="TextBox 15"/>
            <p:cNvSpPr txBox="1"/>
            <p:nvPr/>
          </p:nvSpPr>
          <p:spPr>
            <a:xfrm>
              <a:off x="8343781" y="6190692"/>
              <a:ext cx="800219" cy="415498"/>
            </a:xfrm>
            <a:prstGeom prst="rect">
              <a:avLst/>
            </a:prstGeom>
            <a:noFill/>
          </p:spPr>
          <p:txBody>
            <a:bodyPr wrap="none" rtlCol="0">
              <a:spAutoFit/>
            </a:bodyPr>
            <a:lstStyle/>
            <a:p>
              <a:pPr algn="ctr"/>
              <a:r>
                <a:rPr lang="en-US" sz="1050" i="1" dirty="0" smtClean="0">
                  <a:solidFill>
                    <a:srgbClr val="C00000"/>
                  </a:solidFill>
                </a:rPr>
                <a:t>Support</a:t>
              </a:r>
            </a:p>
            <a:p>
              <a:pPr algn="ctr"/>
              <a:r>
                <a:rPr lang="en-US" sz="1050" i="1" dirty="0" smtClean="0">
                  <a:solidFill>
                    <a:srgbClr val="C00000"/>
                  </a:solidFill>
                </a:rPr>
                <a:t>&amp; Training</a:t>
              </a:r>
              <a:endParaRPr lang="en-US" sz="1050" i="1" dirty="0">
                <a:solidFill>
                  <a:srgbClr val="C00000"/>
                </a:solidFill>
              </a:endParaRPr>
            </a:p>
          </p:txBody>
        </p:sp>
        <p:sp>
          <p:nvSpPr>
            <p:cNvPr id="23" name="TextBox 22"/>
            <p:cNvSpPr txBox="1"/>
            <p:nvPr/>
          </p:nvSpPr>
          <p:spPr>
            <a:xfrm>
              <a:off x="6036474" y="5597203"/>
              <a:ext cx="2644230" cy="1015663"/>
            </a:xfrm>
            <a:prstGeom prst="rect">
              <a:avLst/>
            </a:prstGeom>
            <a:noFill/>
          </p:spPr>
          <p:txBody>
            <a:bodyPr wrap="square" rtlCol="0">
              <a:spAutoFit/>
            </a:bodyPr>
            <a:lstStyle/>
            <a:p>
              <a:r>
                <a:rPr lang="en-US" sz="1200" b="1" dirty="0" smtClean="0"/>
                <a:t>Supply all-in-one information resource for downstream users</a:t>
              </a:r>
            </a:p>
            <a:p>
              <a:pPr marL="109538" indent="-109538">
                <a:buFont typeface="Arial" pitchFamily="34" charset="0"/>
                <a:buChar char="•"/>
              </a:pPr>
              <a:r>
                <a:rPr lang="en-US" sz="1200" dirty="0" smtClean="0">
                  <a:solidFill>
                    <a:schemeClr val="bg1">
                      <a:lumMod val="50000"/>
                    </a:schemeClr>
                  </a:solidFill>
                </a:rPr>
                <a:t>Accelerate product adoption</a:t>
              </a:r>
            </a:p>
            <a:p>
              <a:pPr marL="109538" indent="-109538">
                <a:buFont typeface="Arial" pitchFamily="34" charset="0"/>
                <a:buChar char="•"/>
              </a:pPr>
              <a:r>
                <a:rPr lang="en-US" sz="1200" dirty="0" smtClean="0">
                  <a:solidFill>
                    <a:schemeClr val="bg1">
                      <a:lumMod val="50000"/>
                    </a:schemeClr>
                  </a:solidFill>
                </a:rPr>
                <a:t>Reduce operating costs</a:t>
              </a:r>
            </a:p>
            <a:p>
              <a:pPr marL="109538" indent="-109538">
                <a:buFont typeface="Arial" pitchFamily="34" charset="0"/>
                <a:buChar char="•"/>
              </a:pPr>
              <a:endParaRPr lang="en-US" sz="1200" dirty="0" smtClean="0">
                <a:solidFill>
                  <a:schemeClr val="bg1">
                    <a:lumMod val="50000"/>
                  </a:schemeClr>
                </a:solidFill>
              </a:endParaRPr>
            </a:p>
          </p:txBody>
        </p:sp>
        <p:pic>
          <p:nvPicPr>
            <p:cNvPr id="39" name="Picture 2"/>
            <p:cNvPicPr>
              <a:picLocks noChangeAspect="1" noChangeArrowheads="1"/>
            </p:cNvPicPr>
            <p:nvPr/>
          </p:nvPicPr>
          <p:blipFill>
            <a:blip r:embed="rId12" cstate="print"/>
            <a:srcRect l="893" t="39638" r="94978" b="42928"/>
            <a:stretch>
              <a:fillRect/>
            </a:stretch>
          </p:blipFill>
          <p:spPr bwMode="auto">
            <a:xfrm>
              <a:off x="8591280" y="5401095"/>
              <a:ext cx="306478" cy="878017"/>
            </a:xfrm>
            <a:prstGeom prst="rect">
              <a:avLst/>
            </a:prstGeom>
            <a:noFill/>
            <a:ln w="9525">
              <a:noFill/>
              <a:miter lim="800000"/>
              <a:headEnd/>
              <a:tailEnd/>
            </a:ln>
            <a:effectLst/>
          </p:spPr>
        </p:pic>
      </p:grpSp>
      <p:grpSp>
        <p:nvGrpSpPr>
          <p:cNvPr id="5" name="Group 41"/>
          <p:cNvGrpSpPr/>
          <p:nvPr/>
        </p:nvGrpSpPr>
        <p:grpSpPr>
          <a:xfrm>
            <a:off x="-20586" y="5273680"/>
            <a:ext cx="3889248" cy="1298901"/>
            <a:chOff x="24384" y="5401095"/>
            <a:chExt cx="3889248" cy="1298901"/>
          </a:xfrm>
        </p:grpSpPr>
        <p:sp>
          <p:nvSpPr>
            <p:cNvPr id="17" name="TextBox 16"/>
            <p:cNvSpPr txBox="1"/>
            <p:nvPr/>
          </p:nvSpPr>
          <p:spPr>
            <a:xfrm>
              <a:off x="24384" y="6190692"/>
              <a:ext cx="822662" cy="415498"/>
            </a:xfrm>
            <a:prstGeom prst="rect">
              <a:avLst/>
            </a:prstGeom>
            <a:noFill/>
          </p:spPr>
          <p:txBody>
            <a:bodyPr wrap="none" rtlCol="0">
              <a:spAutoFit/>
            </a:bodyPr>
            <a:lstStyle/>
            <a:p>
              <a:pPr algn="ctr"/>
              <a:r>
                <a:rPr lang="en-US" sz="1050" i="1" dirty="0" smtClean="0">
                  <a:solidFill>
                    <a:srgbClr val="0070C0"/>
                  </a:solidFill>
                </a:rPr>
                <a:t>Maintain &amp;</a:t>
              </a:r>
            </a:p>
            <a:p>
              <a:pPr algn="ctr"/>
              <a:r>
                <a:rPr lang="en-US" sz="1050" i="1" dirty="0" smtClean="0">
                  <a:solidFill>
                    <a:srgbClr val="0070C0"/>
                  </a:solidFill>
                </a:rPr>
                <a:t>Repair</a:t>
              </a:r>
              <a:endParaRPr lang="en-US" sz="1050" i="1" dirty="0">
                <a:solidFill>
                  <a:srgbClr val="0070C0"/>
                </a:solidFill>
              </a:endParaRPr>
            </a:p>
          </p:txBody>
        </p:sp>
        <p:sp>
          <p:nvSpPr>
            <p:cNvPr id="22" name="TextBox 21"/>
            <p:cNvSpPr txBox="1"/>
            <p:nvPr/>
          </p:nvSpPr>
          <p:spPr>
            <a:xfrm>
              <a:off x="739050" y="5499667"/>
              <a:ext cx="3174582" cy="1200329"/>
            </a:xfrm>
            <a:prstGeom prst="rect">
              <a:avLst/>
            </a:prstGeom>
            <a:noFill/>
          </p:spPr>
          <p:txBody>
            <a:bodyPr wrap="square" rtlCol="0">
              <a:spAutoFit/>
            </a:bodyPr>
            <a:lstStyle/>
            <a:p>
              <a:r>
                <a:rPr lang="en-US" sz="1200" b="1" dirty="0" smtClean="0"/>
                <a:t>Deliver interactive, product-centric service procedures on demand</a:t>
              </a:r>
            </a:p>
            <a:p>
              <a:pPr marL="109538" indent="-109538">
                <a:buFont typeface="Arial" pitchFamily="34" charset="0"/>
                <a:buChar char="•"/>
              </a:pPr>
              <a:r>
                <a:rPr lang="en-US" sz="1200" dirty="0" smtClean="0">
                  <a:solidFill>
                    <a:schemeClr val="bg1">
                      <a:lumMod val="50000"/>
                    </a:schemeClr>
                  </a:solidFill>
                </a:rPr>
                <a:t>Improve 1</a:t>
              </a:r>
              <a:r>
                <a:rPr lang="en-US" sz="1200" baseline="30000" dirty="0" smtClean="0">
                  <a:solidFill>
                    <a:schemeClr val="bg1">
                      <a:lumMod val="50000"/>
                    </a:schemeClr>
                  </a:solidFill>
                </a:rPr>
                <a:t>st</a:t>
              </a:r>
              <a:r>
                <a:rPr lang="en-US" sz="1200" dirty="0" smtClean="0">
                  <a:solidFill>
                    <a:schemeClr val="bg1">
                      <a:lumMod val="50000"/>
                    </a:schemeClr>
                  </a:solidFill>
                </a:rPr>
                <a:t> time fix rates, reduce errors</a:t>
              </a:r>
            </a:p>
            <a:p>
              <a:pPr marL="109538" indent="-109538">
                <a:buFont typeface="Arial" pitchFamily="34" charset="0"/>
                <a:buChar char="•"/>
              </a:pPr>
              <a:r>
                <a:rPr lang="en-US" sz="1200" dirty="0" smtClean="0">
                  <a:solidFill>
                    <a:schemeClr val="bg1">
                      <a:lumMod val="50000"/>
                    </a:schemeClr>
                  </a:solidFill>
                </a:rPr>
                <a:t>Increase worker effectiveness</a:t>
              </a:r>
            </a:p>
            <a:p>
              <a:pPr marL="109538" indent="-109538">
                <a:buFont typeface="Arial" pitchFamily="34" charset="0"/>
                <a:buChar char="•"/>
              </a:pPr>
              <a:r>
                <a:rPr lang="en-US" sz="1200" dirty="0" smtClean="0">
                  <a:solidFill>
                    <a:schemeClr val="bg1">
                      <a:lumMod val="50000"/>
                    </a:schemeClr>
                  </a:solidFill>
                </a:rPr>
                <a:t>Enhance customer satisfaction</a:t>
              </a:r>
            </a:p>
            <a:p>
              <a:pPr marL="109538" indent="-109538">
                <a:buFont typeface="Arial" pitchFamily="34" charset="0"/>
                <a:buChar char="•"/>
              </a:pPr>
              <a:r>
                <a:rPr lang="en-US" sz="1200" dirty="0" smtClean="0">
                  <a:solidFill>
                    <a:schemeClr val="bg1">
                      <a:lumMod val="50000"/>
                    </a:schemeClr>
                  </a:solidFill>
                </a:rPr>
                <a:t>Increase profits</a:t>
              </a:r>
            </a:p>
          </p:txBody>
        </p:sp>
        <p:pic>
          <p:nvPicPr>
            <p:cNvPr id="40" name="Picture 39" descr="blueguy.png"/>
            <p:cNvPicPr>
              <a:picLocks noChangeAspect="1"/>
            </p:cNvPicPr>
            <p:nvPr/>
          </p:nvPicPr>
          <p:blipFill>
            <a:blip r:embed="rId13" cstate="print"/>
            <a:stretch>
              <a:fillRect/>
            </a:stretch>
          </p:blipFill>
          <p:spPr>
            <a:xfrm>
              <a:off x="146304" y="5401095"/>
              <a:ext cx="563853" cy="843095"/>
            </a:xfrm>
            <a:prstGeom prst="rect">
              <a:avLst/>
            </a:prstGeom>
          </p:spPr>
        </p:pic>
      </p:grpSp>
      <p:sp>
        <p:nvSpPr>
          <p:cNvPr id="45" name="TextBox 44"/>
          <p:cNvSpPr txBox="1"/>
          <p:nvPr/>
        </p:nvSpPr>
        <p:spPr>
          <a:xfrm>
            <a:off x="137910" y="2279089"/>
            <a:ext cx="739305" cy="415498"/>
          </a:xfrm>
          <a:prstGeom prst="rect">
            <a:avLst/>
          </a:prstGeom>
          <a:noFill/>
        </p:spPr>
        <p:txBody>
          <a:bodyPr wrap="none" rtlCol="0">
            <a:spAutoFit/>
          </a:bodyPr>
          <a:lstStyle/>
          <a:p>
            <a:r>
              <a:rPr lang="en-US" sz="1050" i="1" dirty="0" smtClean="0">
                <a:solidFill>
                  <a:srgbClr val="4D9A00"/>
                </a:solidFill>
              </a:rPr>
              <a:t>Author /</a:t>
            </a:r>
          </a:p>
          <a:p>
            <a:r>
              <a:rPr lang="en-US" sz="1050" i="1" dirty="0" smtClean="0">
                <a:solidFill>
                  <a:srgbClr val="4D9A00"/>
                </a:solidFill>
              </a:rPr>
              <a:t>Illustrator</a:t>
            </a:r>
          </a:p>
        </p:txBody>
      </p:sp>
      <p:pic>
        <p:nvPicPr>
          <p:cNvPr id="46" name="Picture 2"/>
          <p:cNvPicPr>
            <a:picLocks noChangeAspect="1" noChangeArrowheads="1"/>
          </p:cNvPicPr>
          <p:nvPr/>
        </p:nvPicPr>
        <p:blipFill>
          <a:blip r:embed="rId12" cstate="print"/>
          <a:srcRect l="893" t="21217" r="94754" b="61513"/>
          <a:stretch>
            <a:fillRect/>
          </a:stretch>
        </p:blipFill>
        <p:spPr bwMode="auto">
          <a:xfrm>
            <a:off x="343269" y="1327537"/>
            <a:ext cx="371475" cy="1000125"/>
          </a:xfrm>
          <a:prstGeom prst="rect">
            <a:avLst/>
          </a:prstGeom>
          <a:noFill/>
          <a:ln w="9525">
            <a:noFill/>
            <a:miter lim="800000"/>
            <a:headEnd/>
            <a:tailEnd/>
          </a:ln>
          <a:effectLst/>
        </p:spPr>
      </p:pic>
      <p:sp>
        <p:nvSpPr>
          <p:cNvPr id="48"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49" name="TextBox 14"/>
          <p:cNvSpPr txBox="1">
            <a:spLocks noChangeArrowheads="1"/>
          </p:cNvSpPr>
          <p:nvPr>
            <p:custDataLst>
              <p:tags r:id="rId2"/>
            </p:custDataLst>
          </p:nvPr>
        </p:nvSpPr>
        <p:spPr bwMode="gray">
          <a:xfrm>
            <a:off x="4330723" y="50388"/>
            <a:ext cx="2230438"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Value </a:t>
            </a:r>
            <a:br>
              <a:rPr lang="en-US" sz="2000" b="1" i="1" dirty="0" smtClean="0">
                <a:solidFill>
                  <a:schemeClr val="accent3">
                    <a:lumMod val="50000"/>
                  </a:schemeClr>
                </a:solidFill>
              </a:rPr>
            </a:br>
            <a:r>
              <a:rPr lang="en-US" sz="2000" b="1" i="1" dirty="0" smtClean="0">
                <a:solidFill>
                  <a:schemeClr val="accent3">
                    <a:lumMod val="50000"/>
                  </a:schemeClr>
                </a:solidFill>
              </a:rPr>
              <a:t>Opportunities</a:t>
            </a:r>
            <a:endParaRPr lang="en-US" sz="2000" b="1" i="1" dirty="0">
              <a:solidFill>
                <a:schemeClr val="accent3">
                  <a:lumMod val="50000"/>
                </a:schemeClr>
              </a:solidFill>
            </a:endParaRPr>
          </a:p>
        </p:txBody>
      </p:sp>
      <p:sp>
        <p:nvSpPr>
          <p:cNvPr id="50"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51" name="TextBox 14"/>
          <p:cNvSpPr txBox="1">
            <a:spLocks noChangeArrowheads="1"/>
          </p:cNvSpPr>
          <p:nvPr>
            <p:custDataLst>
              <p:tags r:id="rId4"/>
            </p:custDataLst>
          </p:nvPr>
        </p:nvSpPr>
        <p:spPr bwMode="gray">
          <a:xfrm>
            <a:off x="7001181" y="140548"/>
            <a:ext cx="113463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53" name="Subtitle 3"/>
          <p:cNvSpPr>
            <a:spLocks noGrp="1"/>
          </p:cNvSpPr>
          <p:nvPr>
            <p:ph type="subTitle" idx="15"/>
          </p:nvPr>
        </p:nvSpPr>
        <p:spPr>
          <a:xfrm>
            <a:off x="215590" y="896112"/>
            <a:ext cx="8695944" cy="338328"/>
          </a:xfrm>
        </p:spPr>
        <p:txBody>
          <a:bodyPr/>
          <a:lstStyle/>
          <a:p>
            <a:r>
              <a:rPr lang="en-US" i="1" dirty="0" smtClean="0"/>
              <a:t>Value throughout the Service Ecosystem</a:t>
            </a:r>
            <a:endParaRPr lang="en-US" i="1" dirty="0"/>
          </a:p>
        </p:txBody>
      </p:sp>
      <p:sp>
        <p:nvSpPr>
          <p:cNvPr id="28"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9"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30" name="Oval 29"/>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31" name="Oval 36"/>
          <p:cNvSpPr>
            <a:spLocks noChangeArrowheads="1"/>
          </p:cNvSpPr>
          <p:nvPr>
            <p:custDataLst>
              <p:tags r:id="rId8"/>
            </p:custDataLst>
          </p:nvPr>
        </p:nvSpPr>
        <p:spPr bwMode="auto">
          <a:xfrm>
            <a:off x="535290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33" name="TextBox 32"/>
          <p:cNvSpPr txBox="1"/>
          <p:nvPr/>
        </p:nvSpPr>
        <p:spPr>
          <a:xfrm>
            <a:off x="5437414" y="865415"/>
            <a:ext cx="3706586"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2: Business Impact</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2097"/>
                                        </p:tgtEl>
                                        <p:attrNameLst>
                                          <p:attrName>style.visibility</p:attrName>
                                        </p:attrNameLst>
                                      </p:cBhvr>
                                      <p:to>
                                        <p:strVal val="visible"/>
                                      </p:to>
                                    </p:set>
                                    <p:animEffect transition="in" filter="fade">
                                      <p:cBhvr>
                                        <p:cTn id="11" dur="1000"/>
                                        <p:tgtEl>
                                          <p:spTgt spid="13209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6"/>
          <p:cNvSpPr txBox="1">
            <a:spLocks/>
          </p:cNvSpPr>
          <p:nvPr/>
        </p:nvSpPr>
        <p:spPr>
          <a:xfrm>
            <a:off x="215590" y="896112"/>
            <a:ext cx="8695944" cy="338328"/>
          </a:xfrm>
          <a:prstGeom prst="rect">
            <a:avLst/>
          </a:prstGeom>
        </p:spPr>
        <p:txBody>
          <a:bodyPr/>
          <a:lstStyle/>
          <a:p>
            <a:pPr marL="230188" marR="0" lvl="0" indent="-230188" algn="l" defTabSz="914400" rtl="0" eaLnBrk="1" fontAlgn="auto" latinLnBrk="0" hangingPunct="1">
              <a:lnSpc>
                <a:spcPct val="100000"/>
              </a:lnSpc>
              <a:spcBef>
                <a:spcPts val="1800"/>
              </a:spcBef>
              <a:spcAft>
                <a:spcPts val="0"/>
              </a:spcAft>
              <a:buClr>
                <a:schemeClr val="accent1"/>
              </a:buClr>
              <a:buSzTx/>
              <a:tabLst/>
              <a:defRPr/>
            </a:pPr>
            <a:endParaRPr kumimoji="0" lang="en-US" sz="2000" b="1" i="1" u="none" strike="noStrike" kern="1200" cap="none" spc="0" normalizeH="0" baseline="0" noProof="0" dirty="0">
              <a:ln>
                <a:noFill/>
              </a:ln>
              <a:solidFill>
                <a:schemeClr val="accent1"/>
              </a:solidFill>
              <a:effectLst/>
              <a:uLnTx/>
              <a:uFillTx/>
              <a:latin typeface="+mn-lt"/>
              <a:ea typeface="+mn-ea"/>
              <a:cs typeface="+mn-cs"/>
            </a:endParaRPr>
          </a:p>
        </p:txBody>
      </p:sp>
      <p:graphicFrame>
        <p:nvGraphicFramePr>
          <p:cNvPr id="197635" name="Object 3"/>
          <p:cNvGraphicFramePr>
            <a:graphicFrameLocks noChangeAspect="1"/>
          </p:cNvGraphicFramePr>
          <p:nvPr/>
        </p:nvGraphicFramePr>
        <p:xfrm>
          <a:off x="468313" y="1449070"/>
          <a:ext cx="8259762" cy="4906963"/>
        </p:xfrm>
        <a:graphic>
          <a:graphicData uri="http://schemas.openxmlformats.org/presentationml/2006/ole">
            <p:oleObj spid="_x0000_s272386" name="Worksheet" r:id="rId11" imgW="8260017" imgH="4907304" progId="Excel.Sheet.8">
              <p:link updateAutomatic="1"/>
            </p:oleObj>
          </a:graphicData>
        </a:graphic>
      </p:graphicFrame>
      <p:sp>
        <p:nvSpPr>
          <p:cNvPr id="7" name="TextBox 14"/>
          <p:cNvSpPr txBox="1">
            <a:spLocks noChangeArrowheads="1"/>
          </p:cNvSpPr>
          <p:nvPr>
            <p:custDataLst>
              <p:tags r:id="rId2"/>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8" name="TextBox 14"/>
          <p:cNvSpPr txBox="1">
            <a:spLocks noChangeArrowheads="1"/>
          </p:cNvSpPr>
          <p:nvPr>
            <p:custDataLst>
              <p:tags r:id="rId3"/>
            </p:custDataLst>
          </p:nvPr>
        </p:nvSpPr>
        <p:spPr bwMode="gray">
          <a:xfrm>
            <a:off x="4330723" y="50388"/>
            <a:ext cx="2230438"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Value </a:t>
            </a:r>
            <a:br>
              <a:rPr lang="en-US" sz="2000" b="1" i="1" dirty="0" smtClean="0">
                <a:solidFill>
                  <a:schemeClr val="accent3">
                    <a:lumMod val="50000"/>
                  </a:schemeClr>
                </a:solidFill>
              </a:rPr>
            </a:br>
            <a:r>
              <a:rPr lang="en-US" sz="2000" b="1" i="1" dirty="0" smtClean="0">
                <a:solidFill>
                  <a:schemeClr val="accent3">
                    <a:lumMod val="50000"/>
                  </a:schemeClr>
                </a:solidFill>
              </a:rPr>
              <a:t>Opportunities</a:t>
            </a:r>
            <a:endParaRPr lang="en-US" sz="2000" b="1" i="1" dirty="0">
              <a:solidFill>
                <a:schemeClr val="accent3">
                  <a:lumMod val="50000"/>
                </a:schemeClr>
              </a:solidFill>
            </a:endParaRPr>
          </a:p>
        </p:txBody>
      </p:sp>
      <p:sp>
        <p:nvSpPr>
          <p:cNvPr id="9" name="TextBox 14"/>
          <p:cNvSpPr txBox="1">
            <a:spLocks noChangeArrowheads="1"/>
          </p:cNvSpPr>
          <p:nvPr>
            <p:custDataLst>
              <p:tags r:id="rId4"/>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10" name="TextBox 14"/>
          <p:cNvSpPr txBox="1">
            <a:spLocks noChangeArrowheads="1"/>
          </p:cNvSpPr>
          <p:nvPr>
            <p:custDataLst>
              <p:tags r:id="rId5"/>
            </p:custDataLst>
          </p:nvPr>
        </p:nvSpPr>
        <p:spPr bwMode="gray">
          <a:xfrm>
            <a:off x="7001181" y="140548"/>
            <a:ext cx="113463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11" name="Oval 32"/>
          <p:cNvSpPr>
            <a:spLocks noChangeArrowheads="1"/>
          </p:cNvSpPr>
          <p:nvPr>
            <p:custDataLst>
              <p:tags r:id="rId6"/>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2" name="Oval 34"/>
          <p:cNvSpPr>
            <a:spLocks noChangeArrowheads="1"/>
          </p:cNvSpPr>
          <p:nvPr>
            <p:custDataLst>
              <p:tags r:id="rId7"/>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3" name="Oval 12"/>
          <p:cNvSpPr/>
          <p:nvPr>
            <p:custDataLst>
              <p:tags r:id="rId8"/>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14" name="Oval 36"/>
          <p:cNvSpPr>
            <a:spLocks noChangeArrowheads="1"/>
          </p:cNvSpPr>
          <p:nvPr>
            <p:custDataLst>
              <p:tags r:id="rId9"/>
            </p:custDataLst>
          </p:nvPr>
        </p:nvSpPr>
        <p:spPr bwMode="auto">
          <a:xfrm>
            <a:off x="535290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23" name="Subtitle 3"/>
          <p:cNvSpPr txBox="1">
            <a:spLocks/>
          </p:cNvSpPr>
          <p:nvPr/>
        </p:nvSpPr>
        <p:spPr>
          <a:xfrm>
            <a:off x="124150" y="850392"/>
            <a:ext cx="8695944" cy="338328"/>
          </a:xfrm>
          <a:prstGeom prst="rect">
            <a:avLst/>
          </a:prstGeom>
        </p:spPr>
        <p:txBody>
          <a:bodyPr/>
          <a:lstStyle/>
          <a:p>
            <a:pPr marL="230188" marR="0" lvl="0" indent="-230188" algn="l" defTabSz="914400" rtl="0" eaLnBrk="1" fontAlgn="auto" latinLnBrk="0" hangingPunct="1">
              <a:lnSpc>
                <a:spcPct val="100000"/>
              </a:lnSpc>
              <a:spcBef>
                <a:spcPts val="1800"/>
              </a:spcBef>
              <a:spcAft>
                <a:spcPts val="0"/>
              </a:spcAft>
              <a:buClr>
                <a:schemeClr val="accent1"/>
              </a:buClr>
              <a:buSzTx/>
              <a:tabLst/>
              <a:defRPr/>
            </a:pPr>
            <a:r>
              <a:rPr lang="en-US" sz="2200" i="1" dirty="0" smtClean="0">
                <a:latin typeface="Arial Narrow" pitchFamily="34" charset="0"/>
              </a:rPr>
              <a:t>Sample Adoption Roadmap Results (Value/ROI Calculation)</a:t>
            </a:r>
            <a:endParaRPr lang="en-US" sz="2200" i="1" dirty="0">
              <a:latin typeface="Arial Narrow" pitchFamily="34" charset="0"/>
            </a:endParaRPr>
          </a:p>
        </p:txBody>
      </p:sp>
      <p:sp>
        <p:nvSpPr>
          <p:cNvPr id="15" name="TextBox 14"/>
          <p:cNvSpPr txBox="1"/>
          <p:nvPr/>
        </p:nvSpPr>
        <p:spPr>
          <a:xfrm>
            <a:off x="4890407" y="2996293"/>
            <a:ext cx="3706586"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2: Business Impact</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1"/>
          <p:cNvSpPr>
            <a:spLocks noChangeArrowheads="1"/>
          </p:cNvSpPr>
          <p:nvPr/>
        </p:nvSpPr>
        <p:spPr bwMode="gray">
          <a:xfrm>
            <a:off x="1831272" y="2482581"/>
            <a:ext cx="2932373" cy="2641670"/>
          </a:xfrm>
          <a:prstGeom prst="ellipse">
            <a:avLst/>
          </a:prstGeom>
          <a:gradFill rotWithShape="1">
            <a:gsLst>
              <a:gs pos="0">
                <a:schemeClr val="accent1">
                  <a:lumMod val="50000"/>
                </a:schemeClr>
              </a:gs>
              <a:gs pos="100000">
                <a:schemeClr val="bg1">
                  <a:alpha val="0"/>
                </a:schemeClr>
              </a:gs>
            </a:gsLst>
            <a:path path="shape">
              <a:fillToRect l="50000" t="50000" r="50000" b="50000"/>
            </a:path>
          </a:gradFill>
          <a:ln w="9525">
            <a:noFill/>
            <a:round/>
            <a:headEnd/>
            <a:tailEnd/>
          </a:ln>
          <a:effectLst/>
        </p:spPr>
        <p:txBody>
          <a:bodyPr vert="horz" wrap="none" lIns="91440" tIns="45720" rIns="91440" bIns="45720" numCol="1" anchor="ctr" anchorCtr="0" compatLnSpc="1">
            <a:prstTxWarp prst="textNoShape">
              <a:avLst/>
            </a:prstTxWarp>
          </a:bodyPr>
          <a:lstStyle/>
          <a:p>
            <a:endParaRPr lang="en-US" dirty="0"/>
          </a:p>
        </p:txBody>
      </p:sp>
      <p:cxnSp>
        <p:nvCxnSpPr>
          <p:cNvPr id="35" name="Straight Connector 34"/>
          <p:cNvCxnSpPr/>
          <p:nvPr/>
        </p:nvCxnSpPr>
        <p:spPr bwMode="auto">
          <a:xfrm rot="16200000" flipH="1">
            <a:off x="3277853" y="3962044"/>
            <a:ext cx="1314902" cy="1265412"/>
          </a:xfrm>
          <a:prstGeom prst="line">
            <a:avLst/>
          </a:prstGeom>
          <a:noFill/>
          <a:ln w="127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1906594" y="2727341"/>
            <a:ext cx="1234639" cy="984047"/>
          </a:xfrm>
          <a:prstGeom prst="line">
            <a:avLst/>
          </a:prstGeom>
          <a:noFill/>
          <a:ln w="1270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1506381" y="1901935"/>
            <a:ext cx="566968" cy="51543"/>
          </a:xfrm>
          <a:prstGeom prst="line">
            <a:avLst/>
          </a:prstGeom>
          <a:noFill/>
          <a:ln w="12700" cap="flat" cmpd="sng" algn="ctr">
            <a:solidFill>
              <a:schemeClr val="accent2">
                <a:lumMod val="75000"/>
              </a:schemeClr>
            </a:solidFill>
            <a:prstDash val="solid"/>
            <a:round/>
            <a:headEnd type="none" w="med" len="med"/>
            <a:tailEnd type="none" w="med" len="med"/>
          </a:ln>
          <a:effectLst/>
        </p:spPr>
      </p:cxnSp>
      <p:cxnSp>
        <p:nvCxnSpPr>
          <p:cNvPr id="41" name="Straight Connector 40"/>
          <p:cNvCxnSpPr/>
          <p:nvPr/>
        </p:nvCxnSpPr>
        <p:spPr bwMode="auto">
          <a:xfrm rot="16200000" flipH="1">
            <a:off x="1019901" y="1790519"/>
            <a:ext cx="414768" cy="348959"/>
          </a:xfrm>
          <a:prstGeom prst="line">
            <a:avLst/>
          </a:prstGeom>
          <a:noFill/>
          <a:ln w="12700" cap="flat" cmpd="sng" algn="ctr">
            <a:solidFill>
              <a:schemeClr val="accent2">
                <a:lumMod val="75000"/>
              </a:schemeClr>
            </a:solidFill>
            <a:prstDash val="solid"/>
            <a:round/>
            <a:headEnd type="none" w="med" len="med"/>
            <a:tailEnd type="none" w="med" len="med"/>
          </a:ln>
          <a:effectLst/>
        </p:spPr>
      </p:cxnSp>
      <p:cxnSp>
        <p:nvCxnSpPr>
          <p:cNvPr id="42" name="Straight Connector 41"/>
          <p:cNvCxnSpPr/>
          <p:nvPr/>
        </p:nvCxnSpPr>
        <p:spPr bwMode="auto">
          <a:xfrm flipV="1">
            <a:off x="826017" y="2409479"/>
            <a:ext cx="575747" cy="7880"/>
          </a:xfrm>
          <a:prstGeom prst="line">
            <a:avLst/>
          </a:prstGeom>
          <a:noFill/>
          <a:ln w="12700" cap="flat" cmpd="sng" algn="ctr">
            <a:solidFill>
              <a:schemeClr val="accent2">
                <a:lumMod val="75000"/>
              </a:schemeClr>
            </a:solidFill>
            <a:prstDash val="solid"/>
            <a:round/>
            <a:headEnd type="none" w="med" len="med"/>
            <a:tailEnd type="none" w="med" len="med"/>
          </a:ln>
          <a:effectLst/>
        </p:spPr>
      </p:cxnSp>
      <p:cxnSp>
        <p:nvCxnSpPr>
          <p:cNvPr id="52" name="Straight Connector 51"/>
          <p:cNvCxnSpPr/>
          <p:nvPr/>
        </p:nvCxnSpPr>
        <p:spPr bwMode="auto">
          <a:xfrm flipV="1">
            <a:off x="7412019" y="3004951"/>
            <a:ext cx="939209" cy="788557"/>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3" name="Straight Connector 52"/>
          <p:cNvCxnSpPr/>
          <p:nvPr/>
        </p:nvCxnSpPr>
        <p:spPr bwMode="auto">
          <a:xfrm flipV="1">
            <a:off x="7304446" y="3825781"/>
            <a:ext cx="1108037" cy="225912"/>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4" name="Straight Connector 53"/>
          <p:cNvCxnSpPr/>
          <p:nvPr/>
        </p:nvCxnSpPr>
        <p:spPr bwMode="auto">
          <a:xfrm rot="5400000">
            <a:off x="6831107" y="3341690"/>
            <a:ext cx="796069" cy="64543"/>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5" name="Straight Connector 54"/>
          <p:cNvCxnSpPr/>
          <p:nvPr/>
        </p:nvCxnSpPr>
        <p:spPr bwMode="auto">
          <a:xfrm rot="16200000" flipV="1">
            <a:off x="6683004" y="5216023"/>
            <a:ext cx="859733" cy="361630"/>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6" name="Straight Connector 55"/>
          <p:cNvCxnSpPr/>
          <p:nvPr/>
        </p:nvCxnSpPr>
        <p:spPr bwMode="auto">
          <a:xfrm rot="10800000">
            <a:off x="7196923" y="4987344"/>
            <a:ext cx="1253032" cy="407492"/>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7" name="Straight Connector 56"/>
          <p:cNvCxnSpPr/>
          <p:nvPr/>
        </p:nvCxnSpPr>
        <p:spPr bwMode="auto">
          <a:xfrm rot="10800000" flipV="1">
            <a:off x="7023740" y="4712289"/>
            <a:ext cx="1079847" cy="152808"/>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8" name="Straight Connector 57"/>
          <p:cNvCxnSpPr/>
          <p:nvPr/>
        </p:nvCxnSpPr>
        <p:spPr bwMode="auto">
          <a:xfrm rot="10800000">
            <a:off x="5320132" y="3200207"/>
            <a:ext cx="631611" cy="10188"/>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59" name="Straight Connector 58"/>
          <p:cNvCxnSpPr/>
          <p:nvPr/>
        </p:nvCxnSpPr>
        <p:spPr bwMode="auto">
          <a:xfrm rot="10800000" flipV="1">
            <a:off x="4882082" y="2466726"/>
            <a:ext cx="1181720" cy="173183"/>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60" name="Straight Connector 59"/>
          <p:cNvCxnSpPr/>
          <p:nvPr/>
        </p:nvCxnSpPr>
        <p:spPr bwMode="auto">
          <a:xfrm rot="10800000" flipV="1">
            <a:off x="4902456" y="1906428"/>
            <a:ext cx="723296" cy="539924"/>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61" name="Straight Connector 60"/>
          <p:cNvCxnSpPr/>
          <p:nvPr/>
        </p:nvCxnSpPr>
        <p:spPr bwMode="auto">
          <a:xfrm rot="5400000">
            <a:off x="4413470" y="2120361"/>
            <a:ext cx="611234" cy="142621"/>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62" name="Straight Connector 61"/>
          <p:cNvCxnSpPr/>
          <p:nvPr/>
        </p:nvCxnSpPr>
        <p:spPr bwMode="auto">
          <a:xfrm>
            <a:off x="3934668" y="1987926"/>
            <a:ext cx="601047" cy="580673"/>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63" name="Straight Connector 62"/>
          <p:cNvCxnSpPr/>
          <p:nvPr/>
        </p:nvCxnSpPr>
        <p:spPr bwMode="auto">
          <a:xfrm rot="5400000" flipH="1" flipV="1">
            <a:off x="1644185" y="3855502"/>
            <a:ext cx="1458284" cy="1277633"/>
          </a:xfrm>
          <a:prstGeom prst="line">
            <a:avLst/>
          </a:prstGeom>
          <a:noFill/>
          <a:ln w="12700"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5400000" flipH="1" flipV="1">
            <a:off x="3272485" y="2601376"/>
            <a:ext cx="1118613" cy="1058387"/>
          </a:xfrm>
          <a:prstGeom prst="line">
            <a:avLst/>
          </a:prstGeom>
          <a:noFill/>
          <a:ln w="12700"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3345628" y="3732904"/>
            <a:ext cx="3506993" cy="910459"/>
          </a:xfrm>
          <a:prstGeom prst="line">
            <a:avLst/>
          </a:prstGeom>
          <a:noFill/>
          <a:ln w="12700"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0800000" flipV="1">
            <a:off x="1242736" y="5490873"/>
            <a:ext cx="356553" cy="346366"/>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73" name="Straight Connector 72"/>
          <p:cNvCxnSpPr/>
          <p:nvPr/>
        </p:nvCxnSpPr>
        <p:spPr bwMode="auto">
          <a:xfrm rot="16200000" flipV="1">
            <a:off x="1435135" y="5644841"/>
            <a:ext cx="1016058" cy="219136"/>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74" name="Straight Connector 73"/>
          <p:cNvCxnSpPr/>
          <p:nvPr/>
        </p:nvCxnSpPr>
        <p:spPr bwMode="auto">
          <a:xfrm>
            <a:off x="1161237" y="4686074"/>
            <a:ext cx="376928" cy="315805"/>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76" name="Straight Connector 75"/>
          <p:cNvCxnSpPr/>
          <p:nvPr/>
        </p:nvCxnSpPr>
        <p:spPr bwMode="auto">
          <a:xfrm>
            <a:off x="845432" y="5256566"/>
            <a:ext cx="682546" cy="10187"/>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78" name="Straight Connector 77"/>
          <p:cNvCxnSpPr/>
          <p:nvPr/>
        </p:nvCxnSpPr>
        <p:spPr bwMode="auto">
          <a:xfrm rot="10800000">
            <a:off x="4629844" y="5612999"/>
            <a:ext cx="659743" cy="639128"/>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79" name="Straight Connector 78"/>
          <p:cNvCxnSpPr/>
          <p:nvPr/>
        </p:nvCxnSpPr>
        <p:spPr bwMode="auto">
          <a:xfrm rot="5400000">
            <a:off x="3924164" y="5498865"/>
            <a:ext cx="663705" cy="314700"/>
          </a:xfrm>
          <a:prstGeom prst="line">
            <a:avLst/>
          </a:prstGeom>
          <a:noFill/>
          <a:ln w="9525" cap="flat" cmpd="sng" algn="ctr">
            <a:solidFill>
              <a:schemeClr val="accent2">
                <a:lumMod val="75000"/>
              </a:schemeClr>
            </a:solidFill>
            <a:prstDash val="solid"/>
            <a:round/>
            <a:headEnd type="none" w="med" len="med"/>
            <a:tailEnd type="none" w="med" len="med"/>
          </a:ln>
          <a:effectLst/>
        </p:spPr>
      </p:cxnSp>
      <p:cxnSp>
        <p:nvCxnSpPr>
          <p:cNvPr id="80" name="Straight Connector 79"/>
          <p:cNvCxnSpPr/>
          <p:nvPr/>
        </p:nvCxnSpPr>
        <p:spPr bwMode="auto">
          <a:xfrm>
            <a:off x="4753545" y="5365594"/>
            <a:ext cx="1062639" cy="191110"/>
          </a:xfrm>
          <a:prstGeom prst="line">
            <a:avLst/>
          </a:prstGeom>
          <a:noFill/>
          <a:ln w="9525" cap="flat" cmpd="sng" algn="ctr">
            <a:solidFill>
              <a:schemeClr val="accent2">
                <a:lumMod val="75000"/>
              </a:schemeClr>
            </a:solidFill>
            <a:prstDash val="solid"/>
            <a:round/>
            <a:headEnd type="none" w="med" len="med"/>
            <a:tailEnd type="none" w="med" len="med"/>
          </a:ln>
          <a:effectLst/>
        </p:spPr>
      </p:cxnSp>
      <p:sp>
        <p:nvSpPr>
          <p:cNvPr id="23" name="Freeform 9"/>
          <p:cNvSpPr>
            <a:spLocks/>
          </p:cNvSpPr>
          <p:nvPr/>
        </p:nvSpPr>
        <p:spPr bwMode="gray">
          <a:xfrm>
            <a:off x="1180567" y="1989185"/>
            <a:ext cx="964625" cy="90977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gradFill rotWithShape="1">
            <a:gsLst>
              <a:gs pos="0">
                <a:schemeClr val="accent1">
                  <a:gamma/>
                  <a:tint val="73725"/>
                  <a:invGamma/>
                </a:schemeClr>
              </a:gs>
              <a:gs pos="100000">
                <a:schemeClr val="accent1">
                  <a:lumMod val="75000"/>
                </a:schemeClr>
              </a:gs>
            </a:gsLst>
            <a:lin ang="10800000" scaled="0"/>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eaLnBrk="1" fontAlgn="auto" hangingPunct="1">
              <a:lnSpc>
                <a:spcPct val="100000"/>
              </a:lnSpc>
              <a:spcBef>
                <a:spcPts val="0"/>
              </a:spcBef>
              <a:spcAft>
                <a:spcPts val="0"/>
              </a:spcAft>
            </a:pPr>
            <a:r>
              <a:rPr lang="en-US" sz="1100" b="1" dirty="0">
                <a:solidFill>
                  <a:srgbClr val="FFFFFF"/>
                </a:solidFill>
                <a:latin typeface="Arial"/>
                <a:ea typeface="MS PGothic"/>
              </a:rPr>
              <a:t>Technical</a:t>
            </a:r>
          </a:p>
          <a:p>
            <a:pPr algn="ctr" eaLnBrk="1" fontAlgn="auto" hangingPunct="1">
              <a:lnSpc>
                <a:spcPct val="100000"/>
              </a:lnSpc>
              <a:spcBef>
                <a:spcPts val="0"/>
              </a:spcBef>
              <a:spcAft>
                <a:spcPts val="0"/>
              </a:spcAft>
            </a:pPr>
            <a:r>
              <a:rPr lang="en-US" sz="1100" b="1" dirty="0">
                <a:solidFill>
                  <a:srgbClr val="FFFFFF"/>
                </a:solidFill>
                <a:latin typeface="Arial"/>
                <a:ea typeface="MS PGothic"/>
              </a:rPr>
              <a:t>Illustrations</a:t>
            </a:r>
          </a:p>
        </p:txBody>
      </p:sp>
      <p:sp>
        <p:nvSpPr>
          <p:cNvPr id="24" name="Freeform 9"/>
          <p:cNvSpPr>
            <a:spLocks/>
          </p:cNvSpPr>
          <p:nvPr/>
        </p:nvSpPr>
        <p:spPr bwMode="auto">
          <a:xfrm>
            <a:off x="1530667" y="1322519"/>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2D</a:t>
            </a:r>
          </a:p>
        </p:txBody>
      </p:sp>
      <p:sp>
        <p:nvSpPr>
          <p:cNvPr id="25" name="Freeform 9"/>
          <p:cNvSpPr>
            <a:spLocks/>
          </p:cNvSpPr>
          <p:nvPr/>
        </p:nvSpPr>
        <p:spPr bwMode="auto">
          <a:xfrm>
            <a:off x="658779" y="1339810"/>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3D</a:t>
            </a:r>
          </a:p>
        </p:txBody>
      </p:sp>
      <p:sp>
        <p:nvSpPr>
          <p:cNvPr id="26" name="Freeform 9"/>
          <p:cNvSpPr>
            <a:spLocks/>
          </p:cNvSpPr>
          <p:nvPr/>
        </p:nvSpPr>
        <p:spPr bwMode="auto">
          <a:xfrm>
            <a:off x="399819" y="2166489"/>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non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900" dirty="0">
                <a:solidFill>
                  <a:srgbClr val="8BA1AF">
                    <a:lumMod val="75000"/>
                  </a:srgbClr>
                </a:solidFill>
                <a:latin typeface="Arial"/>
                <a:ea typeface="MS PGothic"/>
              </a:rPr>
              <a:t>Schematics</a:t>
            </a:r>
          </a:p>
        </p:txBody>
      </p:sp>
      <p:sp>
        <p:nvSpPr>
          <p:cNvPr id="31" name="Freeform 9"/>
          <p:cNvSpPr>
            <a:spLocks/>
          </p:cNvSpPr>
          <p:nvPr/>
        </p:nvSpPr>
        <p:spPr bwMode="gray">
          <a:xfrm>
            <a:off x="3854905" y="2209820"/>
            <a:ext cx="1160126" cy="1005429"/>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lumMod val="6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182880" rIns="91440" bIns="45720" numCol="1" anchor="ctr" anchorCtr="0" compatLnSpc="1">
            <a:prstTxWarp prst="textNoShape">
              <a:avLst/>
            </a:prstTxWarp>
          </a:bodyPr>
          <a:lstStyle/>
          <a:p>
            <a:pPr algn="ctr" eaLnBrk="1" fontAlgn="auto" hangingPunct="1">
              <a:lnSpc>
                <a:spcPct val="100000"/>
              </a:lnSpc>
              <a:spcBef>
                <a:spcPts val="0"/>
              </a:spcBef>
              <a:spcAft>
                <a:spcPts val="0"/>
              </a:spcAft>
            </a:pPr>
            <a:endParaRPr lang="en-US" sz="600" b="1" dirty="0" smtClean="0">
              <a:solidFill>
                <a:srgbClr val="FFFFFF"/>
              </a:solidFill>
              <a:latin typeface="Arial"/>
              <a:ea typeface="MS PGothic"/>
            </a:endParaRPr>
          </a:p>
          <a:p>
            <a:pPr algn="ctr" eaLnBrk="1" fontAlgn="auto" hangingPunct="1">
              <a:lnSpc>
                <a:spcPct val="100000"/>
              </a:lnSpc>
              <a:spcBef>
                <a:spcPts val="0"/>
              </a:spcBef>
              <a:spcAft>
                <a:spcPts val="0"/>
              </a:spcAft>
            </a:pPr>
            <a:r>
              <a:rPr lang="en-US" sz="1200" b="1" dirty="0" smtClean="0">
                <a:solidFill>
                  <a:srgbClr val="FFFFFF"/>
                </a:solidFill>
                <a:latin typeface="Arial"/>
                <a:ea typeface="MS PGothic"/>
              </a:rPr>
              <a:t>Product-centric Information</a:t>
            </a:r>
          </a:p>
          <a:p>
            <a:pPr algn="ctr" eaLnBrk="1" fontAlgn="auto" hangingPunct="1">
              <a:lnSpc>
                <a:spcPct val="100000"/>
              </a:lnSpc>
              <a:spcBef>
                <a:spcPts val="0"/>
              </a:spcBef>
              <a:spcAft>
                <a:spcPts val="0"/>
              </a:spcAft>
            </a:pPr>
            <a:r>
              <a:rPr lang="en-US" sz="1200" b="1" dirty="0" smtClean="0">
                <a:solidFill>
                  <a:srgbClr val="FFFFFF"/>
                </a:solidFill>
                <a:latin typeface="Arial"/>
                <a:ea typeface="MS PGothic"/>
              </a:rPr>
              <a:t>Mgt.</a:t>
            </a:r>
            <a:endParaRPr lang="en-US" sz="1200" b="1" dirty="0">
              <a:solidFill>
                <a:srgbClr val="FFFFFF"/>
              </a:solidFill>
              <a:latin typeface="Arial"/>
              <a:ea typeface="MS PGothic"/>
            </a:endParaRPr>
          </a:p>
          <a:p>
            <a:pPr algn="ctr" eaLnBrk="1" fontAlgn="auto" hangingPunct="1">
              <a:lnSpc>
                <a:spcPct val="100000"/>
              </a:lnSpc>
              <a:spcBef>
                <a:spcPts val="0"/>
              </a:spcBef>
              <a:spcAft>
                <a:spcPts val="0"/>
              </a:spcAft>
            </a:pPr>
            <a:endParaRPr lang="en-US" sz="1000" b="1" dirty="0">
              <a:solidFill>
                <a:srgbClr val="FFFFFF"/>
              </a:solidFill>
              <a:latin typeface="Arial"/>
              <a:ea typeface="MS PGothic"/>
            </a:endParaRPr>
          </a:p>
          <a:p>
            <a:pPr algn="ctr" eaLnBrk="1" fontAlgn="auto" hangingPunct="1">
              <a:lnSpc>
                <a:spcPct val="100000"/>
              </a:lnSpc>
              <a:spcBef>
                <a:spcPts val="0"/>
              </a:spcBef>
              <a:spcAft>
                <a:spcPts val="0"/>
              </a:spcAft>
            </a:pPr>
            <a:endParaRPr lang="en-US" sz="1050" b="1" dirty="0">
              <a:solidFill>
                <a:srgbClr val="FFFFFF"/>
              </a:solidFill>
              <a:latin typeface="Arial"/>
              <a:ea typeface="MS PGothic"/>
            </a:endParaRPr>
          </a:p>
        </p:txBody>
      </p:sp>
      <p:sp>
        <p:nvSpPr>
          <p:cNvPr id="32" name="Freeform 9"/>
          <p:cNvSpPr>
            <a:spLocks/>
          </p:cNvSpPr>
          <p:nvPr/>
        </p:nvSpPr>
        <p:spPr bwMode="auto">
          <a:xfrm>
            <a:off x="3525068" y="1539688"/>
            <a:ext cx="706303" cy="645074"/>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non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Automate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Processes</a:t>
            </a:r>
          </a:p>
        </p:txBody>
      </p:sp>
      <p:sp>
        <p:nvSpPr>
          <p:cNvPr id="34" name="Freeform 9"/>
          <p:cNvSpPr>
            <a:spLocks/>
          </p:cNvSpPr>
          <p:nvPr/>
        </p:nvSpPr>
        <p:spPr bwMode="auto">
          <a:xfrm>
            <a:off x="4475569" y="1316680"/>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Content Reuse</a:t>
            </a:r>
          </a:p>
        </p:txBody>
      </p:sp>
      <p:sp>
        <p:nvSpPr>
          <p:cNvPr id="36" name="Freeform 9"/>
          <p:cNvSpPr>
            <a:spLocks/>
          </p:cNvSpPr>
          <p:nvPr/>
        </p:nvSpPr>
        <p:spPr bwMode="auto">
          <a:xfrm>
            <a:off x="5110498" y="1711810"/>
            <a:ext cx="784126" cy="599231"/>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Manage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Dynamic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Docs</a:t>
            </a:r>
          </a:p>
        </p:txBody>
      </p:sp>
      <p:sp>
        <p:nvSpPr>
          <p:cNvPr id="37" name="Freeform 9"/>
          <p:cNvSpPr>
            <a:spLocks/>
          </p:cNvSpPr>
          <p:nvPr/>
        </p:nvSpPr>
        <p:spPr bwMode="auto">
          <a:xfrm>
            <a:off x="5859936" y="2179785"/>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Author Offline</a:t>
            </a:r>
          </a:p>
        </p:txBody>
      </p:sp>
      <p:sp>
        <p:nvSpPr>
          <p:cNvPr id="38" name="Freeform 9"/>
          <p:cNvSpPr>
            <a:spLocks/>
          </p:cNvSpPr>
          <p:nvPr/>
        </p:nvSpPr>
        <p:spPr bwMode="auto">
          <a:xfrm>
            <a:off x="5705221" y="3000092"/>
            <a:ext cx="932466" cy="613185"/>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Associative </a:t>
            </a:r>
          </a:p>
          <a:p>
            <a:pPr algn="ctr" eaLnBrk="1" fontAlgn="auto" hangingPunct="1">
              <a:lnSpc>
                <a:spcPct val="100000"/>
              </a:lnSpc>
              <a:spcBef>
                <a:spcPts val="0"/>
              </a:spcBef>
              <a:spcAft>
                <a:spcPts val="0"/>
              </a:spcAft>
            </a:pPr>
            <a:r>
              <a:rPr lang="en-US" sz="1000" dirty="0" smtClean="0">
                <a:solidFill>
                  <a:srgbClr val="8BA1AF">
                    <a:lumMod val="75000"/>
                  </a:srgbClr>
                </a:solidFill>
                <a:latin typeface="Arial"/>
                <a:ea typeface="MS PGothic"/>
              </a:rPr>
              <a:t>Product Data</a:t>
            </a:r>
            <a:endParaRPr lang="en-US" sz="1000" dirty="0">
              <a:solidFill>
                <a:srgbClr val="8BA1AF">
                  <a:lumMod val="75000"/>
                </a:srgbClr>
              </a:solidFill>
              <a:latin typeface="Arial"/>
              <a:ea typeface="MS PGothic"/>
            </a:endParaRPr>
          </a:p>
        </p:txBody>
      </p:sp>
      <p:sp>
        <p:nvSpPr>
          <p:cNvPr id="43" name="Freeform 9"/>
          <p:cNvSpPr>
            <a:spLocks/>
          </p:cNvSpPr>
          <p:nvPr/>
        </p:nvSpPr>
        <p:spPr bwMode="gray">
          <a:xfrm>
            <a:off x="6695154" y="3568539"/>
            <a:ext cx="1039466" cy="920521"/>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3">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fontAlgn="auto">
              <a:lnSpc>
                <a:spcPct val="100000"/>
              </a:lnSpc>
              <a:spcBef>
                <a:spcPts val="0"/>
              </a:spcBef>
              <a:spcAft>
                <a:spcPts val="0"/>
              </a:spcAft>
            </a:pPr>
            <a:r>
              <a:rPr lang="en-US" sz="1100" b="1" dirty="0">
                <a:solidFill>
                  <a:srgbClr val="FFFFFF"/>
                </a:solidFill>
                <a:latin typeface="Arial"/>
                <a:ea typeface="MS PGothic"/>
              </a:rPr>
              <a:t>Interactive</a:t>
            </a:r>
          </a:p>
          <a:p>
            <a:pPr algn="ctr" fontAlgn="auto">
              <a:lnSpc>
                <a:spcPct val="100000"/>
              </a:lnSpc>
              <a:spcBef>
                <a:spcPts val="0"/>
              </a:spcBef>
              <a:spcAft>
                <a:spcPts val="0"/>
              </a:spcAft>
            </a:pPr>
            <a:r>
              <a:rPr lang="en-US" sz="1100" b="1" dirty="0">
                <a:solidFill>
                  <a:srgbClr val="FFFFFF"/>
                </a:solidFill>
                <a:latin typeface="Arial"/>
                <a:ea typeface="MS PGothic"/>
              </a:rPr>
              <a:t>Delivery</a:t>
            </a:r>
          </a:p>
        </p:txBody>
      </p:sp>
      <p:sp>
        <p:nvSpPr>
          <p:cNvPr id="45" name="Freeform 9"/>
          <p:cNvSpPr>
            <a:spLocks/>
          </p:cNvSpPr>
          <p:nvPr/>
        </p:nvSpPr>
        <p:spPr bwMode="auto">
          <a:xfrm>
            <a:off x="8230181" y="3453403"/>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Product-centric</a:t>
            </a:r>
          </a:p>
        </p:txBody>
      </p:sp>
      <p:sp>
        <p:nvSpPr>
          <p:cNvPr id="46" name="Freeform 9"/>
          <p:cNvSpPr>
            <a:spLocks/>
          </p:cNvSpPr>
          <p:nvPr/>
        </p:nvSpPr>
        <p:spPr bwMode="auto">
          <a:xfrm>
            <a:off x="7721772" y="2835099"/>
            <a:ext cx="80450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Interactive,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Real-time</a:t>
            </a:r>
          </a:p>
        </p:txBody>
      </p:sp>
      <p:sp>
        <p:nvSpPr>
          <p:cNvPr id="47" name="Freeform 9"/>
          <p:cNvSpPr>
            <a:spLocks/>
          </p:cNvSpPr>
          <p:nvPr/>
        </p:nvSpPr>
        <p:spPr bwMode="auto">
          <a:xfrm>
            <a:off x="6921468" y="2709533"/>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Just-in-</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Time</a:t>
            </a:r>
          </a:p>
        </p:txBody>
      </p:sp>
      <p:sp>
        <p:nvSpPr>
          <p:cNvPr id="48" name="Freeform 9"/>
          <p:cNvSpPr>
            <a:spLocks/>
          </p:cNvSpPr>
          <p:nvPr/>
        </p:nvSpPr>
        <p:spPr bwMode="gray">
          <a:xfrm>
            <a:off x="6422315" y="4299118"/>
            <a:ext cx="1039466" cy="920521"/>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3">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dirty="0">
                <a:solidFill>
                  <a:srgbClr val="FFFFFF"/>
                </a:solidFill>
                <a:latin typeface="Arial"/>
                <a:ea typeface="MS PGothic"/>
              </a:rPr>
              <a:t>Dynamic</a:t>
            </a:r>
          </a:p>
          <a:p>
            <a:pPr algn="ctr"/>
            <a:r>
              <a:rPr lang="en-US" sz="1100" b="1" dirty="0">
                <a:solidFill>
                  <a:srgbClr val="FFFFFF"/>
                </a:solidFill>
                <a:latin typeface="Arial"/>
                <a:ea typeface="MS PGothic"/>
              </a:rPr>
              <a:t>Publishing</a:t>
            </a:r>
          </a:p>
        </p:txBody>
      </p:sp>
      <p:sp>
        <p:nvSpPr>
          <p:cNvPr id="49" name="Freeform 9"/>
          <p:cNvSpPr>
            <a:spLocks/>
          </p:cNvSpPr>
          <p:nvPr/>
        </p:nvSpPr>
        <p:spPr bwMode="auto">
          <a:xfrm>
            <a:off x="7834674" y="4256061"/>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Multi-</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Channel</a:t>
            </a:r>
          </a:p>
        </p:txBody>
      </p:sp>
      <p:sp>
        <p:nvSpPr>
          <p:cNvPr id="50" name="Freeform 9"/>
          <p:cNvSpPr>
            <a:spLocks/>
          </p:cNvSpPr>
          <p:nvPr/>
        </p:nvSpPr>
        <p:spPr bwMode="auto">
          <a:xfrm>
            <a:off x="7730916" y="5111284"/>
            <a:ext cx="829969" cy="609536"/>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Automate</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Publishing</a:t>
            </a:r>
          </a:p>
        </p:txBody>
      </p:sp>
      <p:sp>
        <p:nvSpPr>
          <p:cNvPr id="51" name="Freeform 9"/>
          <p:cNvSpPr>
            <a:spLocks/>
          </p:cNvSpPr>
          <p:nvPr/>
        </p:nvSpPr>
        <p:spPr bwMode="auto">
          <a:xfrm>
            <a:off x="6919600" y="5549973"/>
            <a:ext cx="748751" cy="58746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Profile,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Aggregate</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&amp; Format</a:t>
            </a:r>
          </a:p>
        </p:txBody>
      </p:sp>
      <p:sp>
        <p:nvSpPr>
          <p:cNvPr id="88" name="Freeform 9"/>
          <p:cNvSpPr>
            <a:spLocks/>
          </p:cNvSpPr>
          <p:nvPr/>
        </p:nvSpPr>
        <p:spPr bwMode="gray">
          <a:xfrm>
            <a:off x="1394256" y="4859375"/>
            <a:ext cx="899042" cy="90977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rgbClr val="E98300"/>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eaLnBrk="1" fontAlgn="auto" hangingPunct="1">
              <a:lnSpc>
                <a:spcPct val="100000"/>
              </a:lnSpc>
              <a:spcBef>
                <a:spcPts val="0"/>
              </a:spcBef>
              <a:spcAft>
                <a:spcPts val="0"/>
              </a:spcAft>
            </a:pPr>
            <a:r>
              <a:rPr lang="en-US" sz="1100" b="1" dirty="0">
                <a:solidFill>
                  <a:srgbClr val="FFFFFF"/>
                </a:solidFill>
                <a:latin typeface="Arial"/>
                <a:ea typeface="MS PGothic"/>
              </a:rPr>
              <a:t>Structured</a:t>
            </a:r>
          </a:p>
          <a:p>
            <a:pPr algn="ctr" eaLnBrk="1" fontAlgn="auto" hangingPunct="1">
              <a:lnSpc>
                <a:spcPct val="100000"/>
              </a:lnSpc>
              <a:spcBef>
                <a:spcPts val="0"/>
              </a:spcBef>
              <a:spcAft>
                <a:spcPts val="0"/>
              </a:spcAft>
            </a:pPr>
            <a:r>
              <a:rPr lang="en-US" sz="1100" b="1" dirty="0">
                <a:solidFill>
                  <a:srgbClr val="FFFFFF"/>
                </a:solidFill>
                <a:latin typeface="Arial"/>
                <a:ea typeface="MS PGothic"/>
              </a:rPr>
              <a:t>Authoring</a:t>
            </a:r>
          </a:p>
        </p:txBody>
      </p:sp>
      <p:sp>
        <p:nvSpPr>
          <p:cNvPr id="89" name="Freeform 9"/>
          <p:cNvSpPr>
            <a:spLocks/>
          </p:cNvSpPr>
          <p:nvPr/>
        </p:nvSpPr>
        <p:spPr bwMode="auto">
          <a:xfrm>
            <a:off x="331209" y="4983145"/>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XML</a:t>
            </a:r>
          </a:p>
        </p:txBody>
      </p:sp>
      <p:sp>
        <p:nvSpPr>
          <p:cNvPr id="91" name="Freeform 9"/>
          <p:cNvSpPr>
            <a:spLocks/>
          </p:cNvSpPr>
          <p:nvPr/>
        </p:nvSpPr>
        <p:spPr bwMode="auto">
          <a:xfrm>
            <a:off x="879683" y="4298960"/>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Legacy</a:t>
            </a:r>
          </a:p>
        </p:txBody>
      </p:sp>
      <p:sp>
        <p:nvSpPr>
          <p:cNvPr id="92" name="Freeform 9"/>
          <p:cNvSpPr>
            <a:spLocks/>
          </p:cNvSpPr>
          <p:nvPr/>
        </p:nvSpPr>
        <p:spPr bwMode="auto">
          <a:xfrm>
            <a:off x="1688851" y="5941955"/>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DITA</a:t>
            </a:r>
          </a:p>
        </p:txBody>
      </p:sp>
      <p:sp>
        <p:nvSpPr>
          <p:cNvPr id="94" name="Freeform 9"/>
          <p:cNvSpPr>
            <a:spLocks/>
          </p:cNvSpPr>
          <p:nvPr/>
        </p:nvSpPr>
        <p:spPr bwMode="auto">
          <a:xfrm>
            <a:off x="818088" y="5597890"/>
            <a:ext cx="660170" cy="5822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100" dirty="0">
                <a:solidFill>
                  <a:srgbClr val="8BA1AF">
                    <a:lumMod val="75000"/>
                  </a:srgbClr>
                </a:solidFill>
                <a:latin typeface="Arial"/>
                <a:ea typeface="MS PGothic"/>
              </a:rPr>
              <a:t>S1000D</a:t>
            </a:r>
          </a:p>
        </p:txBody>
      </p:sp>
      <p:sp>
        <p:nvSpPr>
          <p:cNvPr id="125" name="Freeform 9"/>
          <p:cNvSpPr>
            <a:spLocks/>
          </p:cNvSpPr>
          <p:nvPr/>
        </p:nvSpPr>
        <p:spPr bwMode="gray">
          <a:xfrm>
            <a:off x="4035586" y="4691735"/>
            <a:ext cx="990376" cy="93775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5">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smtClean="0">
                <a:solidFill>
                  <a:srgbClr val="FFFFFF"/>
                </a:solidFill>
                <a:latin typeface="Arial"/>
                <a:ea typeface="MS PGothic"/>
              </a:rPr>
              <a:t>Translation Management</a:t>
            </a:r>
            <a:endParaRPr lang="en-US" sz="1100" b="1" dirty="0">
              <a:solidFill>
                <a:srgbClr val="FFFFFF"/>
              </a:solidFill>
              <a:latin typeface="Arial"/>
              <a:ea typeface="MS PGothic"/>
            </a:endParaRPr>
          </a:p>
        </p:txBody>
      </p:sp>
      <p:sp>
        <p:nvSpPr>
          <p:cNvPr id="126" name="Freeform 9"/>
          <p:cNvSpPr>
            <a:spLocks/>
          </p:cNvSpPr>
          <p:nvPr/>
        </p:nvSpPr>
        <p:spPr bwMode="auto">
          <a:xfrm>
            <a:off x="5242464" y="5148013"/>
            <a:ext cx="777620" cy="641797"/>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Automate</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Translation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Packages</a:t>
            </a:r>
          </a:p>
        </p:txBody>
      </p:sp>
      <p:sp>
        <p:nvSpPr>
          <p:cNvPr id="127" name="Freeform 9"/>
          <p:cNvSpPr>
            <a:spLocks/>
          </p:cNvSpPr>
          <p:nvPr/>
        </p:nvSpPr>
        <p:spPr bwMode="auto">
          <a:xfrm>
            <a:off x="3751010" y="5795332"/>
            <a:ext cx="696117" cy="619725"/>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squar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Manage</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Master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Topics</a:t>
            </a:r>
          </a:p>
        </p:txBody>
      </p:sp>
      <p:sp>
        <p:nvSpPr>
          <p:cNvPr id="129" name="Freeform 9"/>
          <p:cNvSpPr>
            <a:spLocks/>
          </p:cNvSpPr>
          <p:nvPr/>
        </p:nvSpPr>
        <p:spPr bwMode="auto">
          <a:xfrm>
            <a:off x="4778157" y="5809467"/>
            <a:ext cx="850650" cy="67745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noFill/>
            <a:prstDash val="solid"/>
            <a:miter lim="800000"/>
            <a:headEnd/>
            <a:tailEnd/>
          </a:ln>
          <a:effectLst>
            <a:glow rad="63500">
              <a:schemeClr val="accent1">
                <a:satMod val="175000"/>
                <a:alpha val="40000"/>
              </a:schemeClr>
            </a:glow>
          </a:effectLst>
        </p:spPr>
        <p:txBody>
          <a:bodyPr vert="horz" wrap="none" lIns="0" tIns="0" rIns="0" bIns="0" numCol="1" anchor="ctr" anchorCtr="1" compatLnSpc="1">
            <a:prstTxWarp prst="textNoShape">
              <a:avLst/>
            </a:prstTxWarp>
          </a:bodyPr>
          <a:lstStyle/>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Upload &amp; </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Associate</a:t>
            </a:r>
          </a:p>
          <a:p>
            <a:pPr algn="ctr" eaLnBrk="1" fontAlgn="auto" hangingPunct="1">
              <a:lnSpc>
                <a:spcPct val="100000"/>
              </a:lnSpc>
              <a:spcBef>
                <a:spcPts val="0"/>
              </a:spcBef>
              <a:spcAft>
                <a:spcPts val="0"/>
              </a:spcAft>
            </a:pPr>
            <a:r>
              <a:rPr lang="en-US" sz="1000" dirty="0">
                <a:solidFill>
                  <a:srgbClr val="8BA1AF">
                    <a:lumMod val="75000"/>
                  </a:srgbClr>
                </a:solidFill>
                <a:latin typeface="Arial"/>
                <a:ea typeface="MS PGothic"/>
              </a:rPr>
              <a:t>Translations</a:t>
            </a:r>
          </a:p>
        </p:txBody>
      </p:sp>
      <p:sp>
        <p:nvSpPr>
          <p:cNvPr id="33" name="Freeform 9"/>
          <p:cNvSpPr>
            <a:spLocks/>
          </p:cNvSpPr>
          <p:nvPr/>
        </p:nvSpPr>
        <p:spPr bwMode="gray">
          <a:xfrm>
            <a:off x="4654991" y="2829557"/>
            <a:ext cx="800718" cy="779640"/>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lumMod val="50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eaLnBrk="1" fontAlgn="auto" hangingPunct="1">
              <a:lnSpc>
                <a:spcPct val="100000"/>
              </a:lnSpc>
              <a:spcBef>
                <a:spcPts val="0"/>
              </a:spcBef>
              <a:spcAft>
                <a:spcPts val="0"/>
              </a:spcAft>
            </a:pPr>
            <a:r>
              <a:rPr lang="en-US" sz="1600" b="1" dirty="0">
                <a:solidFill>
                  <a:srgbClr val="FFFFFF"/>
                </a:solidFill>
                <a:latin typeface="Arial"/>
                <a:ea typeface="MS PGothic"/>
              </a:rPr>
              <a:t>PLM</a:t>
            </a:r>
          </a:p>
        </p:txBody>
      </p:sp>
      <p:sp>
        <p:nvSpPr>
          <p:cNvPr id="83" name="Freeform 9"/>
          <p:cNvSpPr>
            <a:spLocks/>
          </p:cNvSpPr>
          <p:nvPr/>
        </p:nvSpPr>
        <p:spPr bwMode="gray">
          <a:xfrm>
            <a:off x="2526972" y="3041764"/>
            <a:ext cx="1499216" cy="14587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solidFill>
              <a:schemeClr val="tx1"/>
            </a:solidFill>
            <a:prstDash val="solid"/>
            <a:miter lim="800000"/>
            <a:headEnd/>
            <a:tailEnd/>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dirty="0"/>
          </a:p>
        </p:txBody>
      </p:sp>
      <p:pic>
        <p:nvPicPr>
          <p:cNvPr id="65" name="Picture 2"/>
          <p:cNvPicPr>
            <a:picLocks noChangeAspect="1" noChangeArrowheads="1"/>
          </p:cNvPicPr>
          <p:nvPr/>
        </p:nvPicPr>
        <p:blipFill>
          <a:blip r:embed="rId11" cstate="print"/>
          <a:srcRect/>
          <a:stretch>
            <a:fillRect/>
          </a:stretch>
        </p:blipFill>
        <p:spPr bwMode="auto">
          <a:xfrm>
            <a:off x="2632163" y="3460016"/>
            <a:ext cx="1283918" cy="457200"/>
          </a:xfrm>
          <a:prstGeom prst="rect">
            <a:avLst/>
          </a:prstGeom>
          <a:noFill/>
          <a:ln w="9525">
            <a:noFill/>
            <a:miter lim="800000"/>
            <a:headEnd/>
            <a:tailEnd/>
          </a:ln>
          <a:effectLst/>
        </p:spPr>
      </p:pic>
      <p:sp>
        <p:nvSpPr>
          <p:cNvPr id="70"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71"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75"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85" name="Subtitle 3"/>
          <p:cNvSpPr>
            <a:spLocks noGrp="1"/>
          </p:cNvSpPr>
          <p:nvPr>
            <p:ph type="subTitle" idx="15"/>
          </p:nvPr>
        </p:nvSpPr>
        <p:spPr>
          <a:xfrm>
            <a:off x="215590" y="958632"/>
            <a:ext cx="8695944" cy="338328"/>
          </a:xfrm>
        </p:spPr>
        <p:txBody>
          <a:bodyPr/>
          <a:lstStyle/>
          <a:p>
            <a:r>
              <a:rPr lang="en-US" i="1" dirty="0" smtClean="0"/>
              <a:t>PTC Has Solved the Fragmentation Problem </a:t>
            </a:r>
            <a:endParaRPr lang="en-US" i="1" dirty="0"/>
          </a:p>
        </p:txBody>
      </p:sp>
      <p:sp>
        <p:nvSpPr>
          <p:cNvPr id="84" name="TextBox 14"/>
          <p:cNvSpPr txBox="1">
            <a:spLocks noChangeArrowheads="1"/>
          </p:cNvSpPr>
          <p:nvPr>
            <p:custDataLst>
              <p:tags r:id="rId4"/>
            </p:custDataLst>
          </p:nvPr>
        </p:nvSpPr>
        <p:spPr bwMode="gray">
          <a:xfrm>
            <a:off x="6840018" y="50388"/>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77"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86"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87" name="Oval 86"/>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90"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68" name="TextBox 67"/>
          <p:cNvSpPr txBox="1"/>
          <p:nvPr/>
        </p:nvSpPr>
        <p:spPr>
          <a:xfrm>
            <a:off x="5192486" y="865415"/>
            <a:ext cx="3951514"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3: Improvement Area</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1000"/>
                                        <p:tgtEl>
                                          <p:spTgt spid="6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p:cNvPicPr>
            <a:picLocks noChangeArrowheads="1"/>
          </p:cNvPicPr>
          <p:nvPr/>
        </p:nvPicPr>
        <p:blipFill>
          <a:blip r:embed="rId10" cstate="print"/>
          <a:srcRect/>
          <a:stretch>
            <a:fillRect/>
          </a:stretch>
        </p:blipFill>
        <p:spPr bwMode="gray">
          <a:xfrm>
            <a:off x="276876" y="839097"/>
            <a:ext cx="6022336" cy="5849159"/>
          </a:xfrm>
          <a:prstGeom prst="rect">
            <a:avLst/>
          </a:prstGeom>
          <a:noFill/>
          <a:ln w="9525" algn="ctr">
            <a:noFill/>
            <a:miter lim="800000"/>
            <a:headEnd/>
            <a:tailEnd/>
          </a:ln>
          <a:effectLst/>
        </p:spPr>
      </p:pic>
      <p:sp>
        <p:nvSpPr>
          <p:cNvPr id="4" name="Oval 1"/>
          <p:cNvSpPr>
            <a:spLocks noChangeArrowheads="1"/>
          </p:cNvSpPr>
          <p:nvPr/>
        </p:nvSpPr>
        <p:spPr bwMode="gray">
          <a:xfrm>
            <a:off x="1831272" y="2482581"/>
            <a:ext cx="2932373" cy="2641670"/>
          </a:xfrm>
          <a:prstGeom prst="ellipse">
            <a:avLst/>
          </a:prstGeom>
          <a:gradFill rotWithShape="1">
            <a:gsLst>
              <a:gs pos="0">
                <a:schemeClr val="accent1">
                  <a:lumMod val="50000"/>
                </a:schemeClr>
              </a:gs>
              <a:gs pos="100000">
                <a:schemeClr val="bg1">
                  <a:alpha val="0"/>
                </a:schemeClr>
              </a:gs>
            </a:gsLst>
            <a:path path="shape">
              <a:fillToRect l="50000" t="50000" r="50000" b="50000"/>
            </a:path>
          </a:gradFill>
          <a:ln w="9525">
            <a:noFill/>
            <a:round/>
            <a:headEnd/>
            <a:tailEnd/>
          </a:ln>
          <a:effectLst/>
        </p:spPr>
        <p:txBody>
          <a:bodyPr vert="horz" wrap="none" lIns="91440" tIns="45720" rIns="91440" bIns="45720" numCol="1" anchor="ctr" anchorCtr="0" compatLnSpc="1">
            <a:prstTxWarp prst="textNoShape">
              <a:avLst/>
            </a:prstTxWarp>
          </a:bodyPr>
          <a:lstStyle/>
          <a:p>
            <a:endParaRPr lang="en-US" dirty="0">
              <a:solidFill>
                <a:srgbClr val="4D4D4F"/>
              </a:solidFill>
            </a:endParaRPr>
          </a:p>
        </p:txBody>
      </p:sp>
      <p:sp>
        <p:nvSpPr>
          <p:cNvPr id="5" name="Freeform 9"/>
          <p:cNvSpPr>
            <a:spLocks/>
          </p:cNvSpPr>
          <p:nvPr/>
        </p:nvSpPr>
        <p:spPr bwMode="gray">
          <a:xfrm>
            <a:off x="2526972" y="3041764"/>
            <a:ext cx="1499216" cy="1458753"/>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solidFill>
          <a:ln w="7938" cap="flat">
            <a:solidFill>
              <a:srgbClr val="000000"/>
            </a:solidFill>
            <a:prstDash val="solid"/>
            <a:miter lim="800000"/>
            <a:headEnd/>
            <a:tailEnd/>
          </a:ln>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dirty="0">
              <a:solidFill>
                <a:srgbClr val="4D4D4F"/>
              </a:solidFill>
            </a:endParaRPr>
          </a:p>
        </p:txBody>
      </p:sp>
      <p:sp>
        <p:nvSpPr>
          <p:cNvPr id="7" name="Freeform 9"/>
          <p:cNvSpPr>
            <a:spLocks/>
          </p:cNvSpPr>
          <p:nvPr/>
        </p:nvSpPr>
        <p:spPr bwMode="gray">
          <a:xfrm>
            <a:off x="1180567" y="1989185"/>
            <a:ext cx="964625" cy="90977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gradFill rotWithShape="1">
            <a:gsLst>
              <a:gs pos="0">
                <a:schemeClr val="accent1">
                  <a:gamma/>
                  <a:tint val="73725"/>
                  <a:invGamma/>
                </a:schemeClr>
              </a:gs>
              <a:gs pos="100000">
                <a:schemeClr val="accent1">
                  <a:lumMod val="75000"/>
                </a:schemeClr>
              </a:gs>
            </a:gsLst>
            <a:lin ang="10800000" scaled="0"/>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dirty="0">
                <a:solidFill>
                  <a:srgbClr val="FFFFFF"/>
                </a:solidFill>
                <a:ea typeface="MS PGothic"/>
              </a:rPr>
              <a:t>Technical</a:t>
            </a:r>
          </a:p>
          <a:p>
            <a:pPr algn="ctr"/>
            <a:r>
              <a:rPr lang="en-US" sz="1100" b="1" dirty="0">
                <a:solidFill>
                  <a:srgbClr val="FFFFFF"/>
                </a:solidFill>
                <a:ea typeface="MS PGothic"/>
              </a:rPr>
              <a:t>Illustrations</a:t>
            </a:r>
          </a:p>
        </p:txBody>
      </p:sp>
      <p:sp>
        <p:nvSpPr>
          <p:cNvPr id="8" name="Freeform 9"/>
          <p:cNvSpPr>
            <a:spLocks/>
          </p:cNvSpPr>
          <p:nvPr/>
        </p:nvSpPr>
        <p:spPr bwMode="gray">
          <a:xfrm>
            <a:off x="3636085" y="1959740"/>
            <a:ext cx="1160126" cy="1005429"/>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lumMod val="6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182880" rIns="91440" bIns="45720" numCol="1" anchor="ctr" anchorCtr="0" compatLnSpc="1">
            <a:prstTxWarp prst="textNoShape">
              <a:avLst/>
            </a:prstTxWarp>
          </a:bodyPr>
          <a:lstStyle/>
          <a:p>
            <a:pPr algn="ctr"/>
            <a:endParaRPr lang="en-US" sz="600" b="1" dirty="0" smtClean="0">
              <a:solidFill>
                <a:srgbClr val="FFFFFF"/>
              </a:solidFill>
              <a:ea typeface="MS PGothic"/>
            </a:endParaRPr>
          </a:p>
          <a:p>
            <a:pPr algn="ctr"/>
            <a:r>
              <a:rPr lang="en-US" sz="1200" b="1" dirty="0" smtClean="0">
                <a:solidFill>
                  <a:srgbClr val="FFFFFF"/>
                </a:solidFill>
                <a:ea typeface="MS PGothic"/>
              </a:rPr>
              <a:t>Product-centric Information</a:t>
            </a:r>
          </a:p>
          <a:p>
            <a:pPr algn="ctr"/>
            <a:r>
              <a:rPr lang="en-US" sz="1200" b="1" dirty="0" smtClean="0">
                <a:solidFill>
                  <a:srgbClr val="FFFFFF"/>
                </a:solidFill>
                <a:ea typeface="MS PGothic"/>
              </a:rPr>
              <a:t>Mgt.</a:t>
            </a:r>
            <a:endParaRPr lang="en-US" sz="1200" b="1" dirty="0">
              <a:solidFill>
                <a:srgbClr val="FFFFFF"/>
              </a:solidFill>
              <a:ea typeface="MS PGothic"/>
            </a:endParaRPr>
          </a:p>
          <a:p>
            <a:pPr algn="ctr"/>
            <a:endParaRPr lang="en-US" sz="1000" b="1" dirty="0">
              <a:solidFill>
                <a:srgbClr val="FFFFFF"/>
              </a:solidFill>
              <a:ea typeface="MS PGothic"/>
            </a:endParaRPr>
          </a:p>
          <a:p>
            <a:pPr algn="ctr"/>
            <a:endParaRPr lang="en-US" sz="1050" b="1" dirty="0">
              <a:solidFill>
                <a:srgbClr val="FFFFFF"/>
              </a:solidFill>
              <a:ea typeface="MS PGothic"/>
            </a:endParaRPr>
          </a:p>
        </p:txBody>
      </p:sp>
      <p:sp>
        <p:nvSpPr>
          <p:cNvPr id="9" name="Freeform 9"/>
          <p:cNvSpPr>
            <a:spLocks/>
          </p:cNvSpPr>
          <p:nvPr/>
        </p:nvSpPr>
        <p:spPr bwMode="gray">
          <a:xfrm>
            <a:off x="6695154" y="3568539"/>
            <a:ext cx="1039466" cy="920521"/>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3">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dirty="0">
                <a:solidFill>
                  <a:srgbClr val="FFFFFF"/>
                </a:solidFill>
                <a:ea typeface="MS PGothic"/>
              </a:rPr>
              <a:t>Interactive</a:t>
            </a:r>
          </a:p>
          <a:p>
            <a:pPr algn="ctr"/>
            <a:r>
              <a:rPr lang="en-US" sz="1100" b="1" dirty="0">
                <a:solidFill>
                  <a:srgbClr val="FFFFFF"/>
                </a:solidFill>
                <a:ea typeface="MS PGothic"/>
              </a:rPr>
              <a:t>Delivery</a:t>
            </a:r>
          </a:p>
        </p:txBody>
      </p:sp>
      <p:sp>
        <p:nvSpPr>
          <p:cNvPr id="10" name="Freeform 9"/>
          <p:cNvSpPr>
            <a:spLocks/>
          </p:cNvSpPr>
          <p:nvPr/>
        </p:nvSpPr>
        <p:spPr bwMode="gray">
          <a:xfrm>
            <a:off x="6422315" y="4299118"/>
            <a:ext cx="1039466" cy="920521"/>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3">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dirty="0">
                <a:solidFill>
                  <a:srgbClr val="FFFFFF"/>
                </a:solidFill>
                <a:ea typeface="MS PGothic"/>
              </a:rPr>
              <a:t>Dynamic</a:t>
            </a:r>
          </a:p>
          <a:p>
            <a:pPr algn="ctr"/>
            <a:r>
              <a:rPr lang="en-US" sz="1100" b="1" dirty="0">
                <a:solidFill>
                  <a:srgbClr val="FFFFFF"/>
                </a:solidFill>
                <a:ea typeface="MS PGothic"/>
              </a:rPr>
              <a:t>Publishing</a:t>
            </a:r>
          </a:p>
        </p:txBody>
      </p:sp>
      <p:sp>
        <p:nvSpPr>
          <p:cNvPr id="11" name="Freeform 9"/>
          <p:cNvSpPr>
            <a:spLocks/>
          </p:cNvSpPr>
          <p:nvPr/>
        </p:nvSpPr>
        <p:spPr bwMode="gray">
          <a:xfrm>
            <a:off x="1394256" y="4859375"/>
            <a:ext cx="899042" cy="90977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rgbClr val="F78E1E"/>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a:r>
              <a:rPr lang="en-US" sz="1100" b="1" dirty="0">
                <a:solidFill>
                  <a:srgbClr val="FFFFFF"/>
                </a:solidFill>
                <a:ea typeface="MS PGothic"/>
              </a:rPr>
              <a:t>Structured</a:t>
            </a:r>
          </a:p>
          <a:p>
            <a:pPr algn="ctr"/>
            <a:r>
              <a:rPr lang="en-US" sz="1100" b="1" dirty="0">
                <a:solidFill>
                  <a:srgbClr val="FFFFFF"/>
                </a:solidFill>
                <a:ea typeface="MS PGothic"/>
              </a:rPr>
              <a:t>Authoring</a:t>
            </a:r>
          </a:p>
        </p:txBody>
      </p:sp>
      <p:sp>
        <p:nvSpPr>
          <p:cNvPr id="12" name="Freeform 9"/>
          <p:cNvSpPr>
            <a:spLocks/>
          </p:cNvSpPr>
          <p:nvPr/>
        </p:nvSpPr>
        <p:spPr bwMode="gray">
          <a:xfrm>
            <a:off x="4035586" y="4691735"/>
            <a:ext cx="990376" cy="937752"/>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accent5">
              <a:lumMod val="75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r>
              <a:rPr lang="en-US" sz="1100" b="1" dirty="0" smtClean="0">
                <a:solidFill>
                  <a:srgbClr val="FFFFFF"/>
                </a:solidFill>
                <a:ea typeface="MS PGothic"/>
              </a:rPr>
              <a:t>Translation Management</a:t>
            </a:r>
            <a:endParaRPr lang="en-US" sz="1100" b="1" dirty="0">
              <a:solidFill>
                <a:srgbClr val="FFFFFF"/>
              </a:solidFill>
              <a:ea typeface="MS PGothic"/>
            </a:endParaRPr>
          </a:p>
        </p:txBody>
      </p:sp>
      <p:sp>
        <p:nvSpPr>
          <p:cNvPr id="13" name="Freeform 9"/>
          <p:cNvSpPr>
            <a:spLocks/>
          </p:cNvSpPr>
          <p:nvPr/>
        </p:nvSpPr>
        <p:spPr bwMode="gray">
          <a:xfrm>
            <a:off x="4436171" y="2568719"/>
            <a:ext cx="800718" cy="779640"/>
          </a:xfrm>
          <a:custGeom>
            <a:avLst/>
            <a:gdLst/>
            <a:ahLst/>
            <a:cxnLst>
              <a:cxn ang="0">
                <a:pos x="442" y="119"/>
              </a:cxn>
              <a:cxn ang="0">
                <a:pos x="237" y="0"/>
              </a:cxn>
              <a:cxn ang="0">
                <a:pos x="32" y="119"/>
              </a:cxn>
              <a:cxn ang="0">
                <a:pos x="0" y="237"/>
              </a:cxn>
              <a:cxn ang="0">
                <a:pos x="32" y="355"/>
              </a:cxn>
              <a:cxn ang="0">
                <a:pos x="237" y="474"/>
              </a:cxn>
              <a:cxn ang="0">
                <a:pos x="442" y="355"/>
              </a:cxn>
              <a:cxn ang="0">
                <a:pos x="474" y="237"/>
              </a:cxn>
              <a:cxn ang="0">
                <a:pos x="442" y="119"/>
              </a:cxn>
            </a:cxnLst>
            <a:rect l="0" t="0" r="r" b="b"/>
            <a:pathLst>
              <a:path w="474" h="474">
                <a:moveTo>
                  <a:pt x="442" y="119"/>
                </a:moveTo>
                <a:cubicBezTo>
                  <a:pt x="401" y="48"/>
                  <a:pt x="325" y="0"/>
                  <a:pt x="237" y="0"/>
                </a:cubicBezTo>
                <a:cubicBezTo>
                  <a:pt x="149" y="0"/>
                  <a:pt x="73" y="48"/>
                  <a:pt x="32" y="119"/>
                </a:cubicBezTo>
                <a:cubicBezTo>
                  <a:pt x="12" y="154"/>
                  <a:pt x="0" y="194"/>
                  <a:pt x="0" y="237"/>
                </a:cubicBezTo>
                <a:cubicBezTo>
                  <a:pt x="0" y="280"/>
                  <a:pt x="12" y="320"/>
                  <a:pt x="32" y="355"/>
                </a:cubicBezTo>
                <a:cubicBezTo>
                  <a:pt x="73" y="426"/>
                  <a:pt x="149" y="474"/>
                  <a:pt x="237" y="474"/>
                </a:cubicBezTo>
                <a:cubicBezTo>
                  <a:pt x="325" y="474"/>
                  <a:pt x="401" y="426"/>
                  <a:pt x="442" y="355"/>
                </a:cubicBezTo>
                <a:cubicBezTo>
                  <a:pt x="462" y="320"/>
                  <a:pt x="474" y="280"/>
                  <a:pt x="474" y="237"/>
                </a:cubicBezTo>
                <a:cubicBezTo>
                  <a:pt x="474" y="194"/>
                  <a:pt x="462" y="154"/>
                  <a:pt x="442" y="119"/>
                </a:cubicBezTo>
                <a:close/>
              </a:path>
            </a:pathLst>
          </a:custGeom>
          <a:solidFill>
            <a:schemeClr val="bg1">
              <a:lumMod val="50000"/>
            </a:schemeClr>
          </a:soli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a:r>
              <a:rPr lang="en-US" sz="1600" b="1" dirty="0">
                <a:solidFill>
                  <a:srgbClr val="FFFFFF"/>
                </a:solidFill>
                <a:ea typeface="MS PGothic"/>
              </a:rPr>
              <a:t>PLM</a:t>
            </a:r>
          </a:p>
        </p:txBody>
      </p:sp>
      <p:sp>
        <p:nvSpPr>
          <p:cNvPr id="20" name="Freeform 3"/>
          <p:cNvSpPr>
            <a:spLocks/>
          </p:cNvSpPr>
          <p:nvPr/>
        </p:nvSpPr>
        <p:spPr bwMode="gray">
          <a:xfrm>
            <a:off x="962804" y="1178589"/>
            <a:ext cx="2303407" cy="2178405"/>
          </a:xfrm>
          <a:custGeom>
            <a:avLst/>
            <a:gdLst/>
            <a:ahLst/>
            <a:cxnLst>
              <a:cxn ang="0">
                <a:pos x="728" y="576"/>
              </a:cxn>
              <a:cxn ang="0">
                <a:pos x="728" y="0"/>
              </a:cxn>
              <a:cxn ang="0">
                <a:pos x="0" y="420"/>
              </a:cxn>
              <a:cxn ang="0">
                <a:pos x="499" y="708"/>
              </a:cxn>
              <a:cxn ang="0">
                <a:pos x="728" y="576"/>
              </a:cxn>
            </a:cxnLst>
            <a:rect l="0" t="0" r="r" b="b"/>
            <a:pathLst>
              <a:path w="728" h="708">
                <a:moveTo>
                  <a:pt x="728" y="576"/>
                </a:moveTo>
                <a:cubicBezTo>
                  <a:pt x="728" y="0"/>
                  <a:pt x="728" y="0"/>
                  <a:pt x="728" y="0"/>
                </a:cubicBezTo>
                <a:cubicBezTo>
                  <a:pt x="417" y="0"/>
                  <a:pt x="146" y="169"/>
                  <a:pt x="0" y="420"/>
                </a:cubicBezTo>
                <a:cubicBezTo>
                  <a:pt x="499" y="708"/>
                  <a:pt x="499" y="708"/>
                  <a:pt x="499" y="708"/>
                </a:cubicBezTo>
                <a:cubicBezTo>
                  <a:pt x="545" y="629"/>
                  <a:pt x="630" y="576"/>
                  <a:pt x="728" y="576"/>
                </a:cubicBezTo>
                <a:close/>
              </a:path>
            </a:pathLst>
          </a:cu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2700000" scaled="1"/>
            <a:tileRect/>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182880" rIns="91440" bIns="45720" numCol="1" anchor="ctr" anchorCtr="0" compatLnSpc="1">
            <a:prstTxWarp prst="textNoShape">
              <a:avLst/>
            </a:prstTxWarp>
          </a:bodyPr>
          <a:lstStyle/>
          <a:p>
            <a:pPr algn="ctr"/>
            <a:endParaRPr lang="en-US" sz="600" b="1" dirty="0">
              <a:solidFill>
                <a:srgbClr val="FFFFFF"/>
              </a:solidFill>
              <a:ea typeface="MS PGothic"/>
            </a:endParaRPr>
          </a:p>
        </p:txBody>
      </p:sp>
      <p:sp>
        <p:nvSpPr>
          <p:cNvPr id="21" name="Freeform 4"/>
          <p:cNvSpPr>
            <a:spLocks/>
          </p:cNvSpPr>
          <p:nvPr/>
        </p:nvSpPr>
        <p:spPr bwMode="gray">
          <a:xfrm>
            <a:off x="3266211" y="1178589"/>
            <a:ext cx="2305226" cy="2178405"/>
          </a:xfrm>
          <a:custGeom>
            <a:avLst/>
            <a:gdLst/>
            <a:ahLst/>
            <a:cxnLst>
              <a:cxn ang="0">
                <a:pos x="229" y="708"/>
              </a:cxn>
              <a:cxn ang="0">
                <a:pos x="728" y="420"/>
              </a:cxn>
              <a:cxn ang="0">
                <a:pos x="0" y="0"/>
              </a:cxn>
              <a:cxn ang="0">
                <a:pos x="0" y="576"/>
              </a:cxn>
              <a:cxn ang="0">
                <a:pos x="229" y="708"/>
              </a:cxn>
            </a:cxnLst>
            <a:rect l="0" t="0" r="r" b="b"/>
            <a:pathLst>
              <a:path w="728" h="708">
                <a:moveTo>
                  <a:pt x="229" y="708"/>
                </a:moveTo>
                <a:cubicBezTo>
                  <a:pt x="728" y="420"/>
                  <a:pt x="728" y="420"/>
                  <a:pt x="728" y="420"/>
                </a:cubicBezTo>
                <a:cubicBezTo>
                  <a:pt x="582" y="169"/>
                  <a:pt x="311" y="0"/>
                  <a:pt x="0" y="0"/>
                </a:cubicBezTo>
                <a:cubicBezTo>
                  <a:pt x="0" y="576"/>
                  <a:pt x="0" y="576"/>
                  <a:pt x="0" y="576"/>
                </a:cubicBezTo>
                <a:cubicBezTo>
                  <a:pt x="98" y="576"/>
                  <a:pt x="183" y="629"/>
                  <a:pt x="229" y="708"/>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2700000" scaled="1"/>
            <a:tileRect/>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a:endParaRPr lang="en-US" sz="1600" b="1" dirty="0">
              <a:solidFill>
                <a:srgbClr val="FFFFFF"/>
              </a:solidFill>
              <a:ea typeface="MS PGothic"/>
            </a:endParaRPr>
          </a:p>
        </p:txBody>
      </p:sp>
      <p:sp>
        <p:nvSpPr>
          <p:cNvPr id="22" name="Freeform 5"/>
          <p:cNvSpPr>
            <a:spLocks/>
          </p:cNvSpPr>
          <p:nvPr/>
        </p:nvSpPr>
        <p:spPr bwMode="gray">
          <a:xfrm>
            <a:off x="608013" y="2471133"/>
            <a:ext cx="1934062" cy="2583319"/>
          </a:xfrm>
          <a:custGeom>
            <a:avLst/>
            <a:gdLst/>
            <a:ahLst/>
            <a:cxnLst>
              <a:cxn ang="0">
                <a:pos x="576" y="420"/>
              </a:cxn>
              <a:cxn ang="0">
                <a:pos x="611" y="288"/>
              </a:cxn>
              <a:cxn ang="0">
                <a:pos x="112" y="0"/>
              </a:cxn>
              <a:cxn ang="0">
                <a:pos x="0" y="420"/>
              </a:cxn>
              <a:cxn ang="0">
                <a:pos x="112" y="840"/>
              </a:cxn>
              <a:cxn ang="0">
                <a:pos x="611" y="552"/>
              </a:cxn>
              <a:cxn ang="0">
                <a:pos x="576" y="420"/>
              </a:cxn>
            </a:cxnLst>
            <a:rect l="0" t="0" r="r" b="b"/>
            <a:pathLst>
              <a:path w="611" h="840">
                <a:moveTo>
                  <a:pt x="576" y="420"/>
                </a:moveTo>
                <a:cubicBezTo>
                  <a:pt x="576" y="372"/>
                  <a:pt x="589" y="327"/>
                  <a:pt x="611" y="288"/>
                </a:cubicBezTo>
                <a:cubicBezTo>
                  <a:pt x="112" y="0"/>
                  <a:pt x="112" y="0"/>
                  <a:pt x="112" y="0"/>
                </a:cubicBezTo>
                <a:cubicBezTo>
                  <a:pt x="41" y="124"/>
                  <a:pt x="0" y="267"/>
                  <a:pt x="0" y="420"/>
                </a:cubicBezTo>
                <a:cubicBezTo>
                  <a:pt x="0" y="573"/>
                  <a:pt x="41" y="716"/>
                  <a:pt x="112" y="840"/>
                </a:cubicBezTo>
                <a:cubicBezTo>
                  <a:pt x="611" y="552"/>
                  <a:pt x="611" y="552"/>
                  <a:pt x="611" y="552"/>
                </a:cubicBezTo>
                <a:cubicBezTo>
                  <a:pt x="589" y="513"/>
                  <a:pt x="576" y="468"/>
                  <a:pt x="576" y="420"/>
                </a:cubicBezTo>
                <a:close/>
              </a:path>
            </a:pathLst>
          </a:custGeom>
          <a:gradFill rotWithShape="1">
            <a:gsLst>
              <a:gs pos="0">
                <a:schemeClr val="accent1">
                  <a:gamma/>
                  <a:tint val="73725"/>
                  <a:invGamma/>
                </a:schemeClr>
              </a:gs>
              <a:gs pos="100000">
                <a:schemeClr val="accent1">
                  <a:lumMod val="75000"/>
                </a:schemeClr>
              </a:gs>
            </a:gsLst>
            <a:lin ang="10800000" scaled="0"/>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endParaRPr lang="en-US" sz="1100" b="1" dirty="0">
              <a:solidFill>
                <a:srgbClr val="FFFFFF"/>
              </a:solidFill>
              <a:ea typeface="MS PGothic"/>
            </a:endParaRPr>
          </a:p>
        </p:txBody>
      </p:sp>
      <p:sp>
        <p:nvSpPr>
          <p:cNvPr id="23" name="Freeform 6"/>
          <p:cNvSpPr>
            <a:spLocks/>
          </p:cNvSpPr>
          <p:nvPr/>
        </p:nvSpPr>
        <p:spPr bwMode="gray">
          <a:xfrm>
            <a:off x="962804" y="4168592"/>
            <a:ext cx="2303407" cy="2178405"/>
          </a:xfrm>
          <a:custGeom>
            <a:avLst/>
            <a:gdLst/>
            <a:ahLst/>
            <a:cxnLst>
              <a:cxn ang="0">
                <a:pos x="499" y="0"/>
              </a:cxn>
              <a:cxn ang="0">
                <a:pos x="0" y="288"/>
              </a:cxn>
              <a:cxn ang="0">
                <a:pos x="728" y="708"/>
              </a:cxn>
              <a:cxn ang="0">
                <a:pos x="728" y="132"/>
              </a:cxn>
              <a:cxn ang="0">
                <a:pos x="499" y="0"/>
              </a:cxn>
            </a:cxnLst>
            <a:rect l="0" t="0" r="r" b="b"/>
            <a:pathLst>
              <a:path w="728" h="708">
                <a:moveTo>
                  <a:pt x="499" y="0"/>
                </a:moveTo>
                <a:cubicBezTo>
                  <a:pt x="0" y="288"/>
                  <a:pt x="0" y="288"/>
                  <a:pt x="0" y="288"/>
                </a:cubicBezTo>
                <a:cubicBezTo>
                  <a:pt x="146" y="539"/>
                  <a:pt x="417" y="708"/>
                  <a:pt x="728" y="708"/>
                </a:cubicBezTo>
                <a:cubicBezTo>
                  <a:pt x="728" y="132"/>
                  <a:pt x="728" y="132"/>
                  <a:pt x="728" y="132"/>
                </a:cubicBezTo>
                <a:cubicBezTo>
                  <a:pt x="630" y="132"/>
                  <a:pt x="545" y="79"/>
                  <a:pt x="499" y="0"/>
                </a:cubicBezTo>
                <a:close/>
              </a:path>
            </a:pathLst>
          </a:custGeom>
          <a:gradFill flip="none" rotWithShape="1">
            <a:gsLst>
              <a:gs pos="0">
                <a:srgbClr val="E98300">
                  <a:shade val="30000"/>
                  <a:satMod val="115000"/>
                </a:srgbClr>
              </a:gs>
              <a:gs pos="50000">
                <a:srgbClr val="E98300">
                  <a:shade val="67500"/>
                  <a:satMod val="115000"/>
                </a:srgbClr>
              </a:gs>
              <a:gs pos="100000">
                <a:srgbClr val="E98300">
                  <a:shade val="100000"/>
                  <a:satMod val="115000"/>
                </a:srgbClr>
              </a:gs>
            </a:gsLst>
            <a:lin ang="16200000" scaled="1"/>
            <a:tileRect/>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bodyPr>
          <a:lstStyle/>
          <a:p>
            <a:pPr algn="ctr"/>
            <a:endParaRPr lang="en-US" sz="1100" b="1" dirty="0">
              <a:solidFill>
                <a:srgbClr val="FFFFFF"/>
              </a:solidFill>
              <a:ea typeface="MS PGothic"/>
            </a:endParaRPr>
          </a:p>
        </p:txBody>
      </p:sp>
      <p:sp>
        <p:nvSpPr>
          <p:cNvPr id="24" name="Freeform 7"/>
          <p:cNvSpPr>
            <a:spLocks/>
          </p:cNvSpPr>
          <p:nvPr/>
        </p:nvSpPr>
        <p:spPr bwMode="gray">
          <a:xfrm>
            <a:off x="3992166" y="2471133"/>
            <a:ext cx="1932242" cy="2583319"/>
          </a:xfrm>
          <a:custGeom>
            <a:avLst/>
            <a:gdLst/>
            <a:ahLst/>
            <a:cxnLst>
              <a:cxn ang="0">
                <a:pos x="499" y="0"/>
              </a:cxn>
              <a:cxn ang="0">
                <a:pos x="0" y="288"/>
              </a:cxn>
              <a:cxn ang="0">
                <a:pos x="35" y="420"/>
              </a:cxn>
              <a:cxn ang="0">
                <a:pos x="0" y="552"/>
              </a:cxn>
              <a:cxn ang="0">
                <a:pos x="499" y="840"/>
              </a:cxn>
              <a:cxn ang="0">
                <a:pos x="611" y="420"/>
              </a:cxn>
              <a:cxn ang="0">
                <a:pos x="499" y="0"/>
              </a:cxn>
            </a:cxnLst>
            <a:rect l="0" t="0" r="r" b="b"/>
            <a:pathLst>
              <a:path w="611" h="840">
                <a:moveTo>
                  <a:pt x="499" y="0"/>
                </a:moveTo>
                <a:cubicBezTo>
                  <a:pt x="0" y="288"/>
                  <a:pt x="0" y="288"/>
                  <a:pt x="0" y="288"/>
                </a:cubicBezTo>
                <a:cubicBezTo>
                  <a:pt x="22" y="327"/>
                  <a:pt x="35" y="372"/>
                  <a:pt x="35" y="420"/>
                </a:cubicBezTo>
                <a:cubicBezTo>
                  <a:pt x="35" y="468"/>
                  <a:pt x="22" y="513"/>
                  <a:pt x="0" y="552"/>
                </a:cubicBezTo>
                <a:cubicBezTo>
                  <a:pt x="499" y="840"/>
                  <a:pt x="499" y="840"/>
                  <a:pt x="499" y="840"/>
                </a:cubicBezTo>
                <a:cubicBezTo>
                  <a:pt x="570" y="716"/>
                  <a:pt x="611" y="573"/>
                  <a:pt x="611" y="420"/>
                </a:cubicBezTo>
                <a:cubicBezTo>
                  <a:pt x="611" y="267"/>
                  <a:pt x="570" y="124"/>
                  <a:pt x="499" y="0"/>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0800000" scaled="1"/>
            <a:tileRect/>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endParaRPr lang="en-US" sz="1100" b="1" dirty="0">
              <a:solidFill>
                <a:srgbClr val="FFFFFF"/>
              </a:solidFill>
              <a:ea typeface="MS PGothic"/>
            </a:endParaRPr>
          </a:p>
        </p:txBody>
      </p:sp>
      <p:sp>
        <p:nvSpPr>
          <p:cNvPr id="25" name="Freeform 8"/>
          <p:cNvSpPr>
            <a:spLocks/>
          </p:cNvSpPr>
          <p:nvPr/>
        </p:nvSpPr>
        <p:spPr bwMode="gray">
          <a:xfrm>
            <a:off x="3266211" y="4168592"/>
            <a:ext cx="2305226" cy="2178405"/>
          </a:xfrm>
          <a:custGeom>
            <a:avLst/>
            <a:gdLst/>
            <a:ahLst/>
            <a:cxnLst>
              <a:cxn ang="0">
                <a:pos x="0" y="132"/>
              </a:cxn>
              <a:cxn ang="0">
                <a:pos x="0" y="708"/>
              </a:cxn>
              <a:cxn ang="0">
                <a:pos x="728" y="288"/>
              </a:cxn>
              <a:cxn ang="0">
                <a:pos x="229" y="0"/>
              </a:cxn>
              <a:cxn ang="0">
                <a:pos x="0" y="132"/>
              </a:cxn>
            </a:cxnLst>
            <a:rect l="0" t="0" r="r" b="b"/>
            <a:pathLst>
              <a:path w="728" h="708">
                <a:moveTo>
                  <a:pt x="0" y="132"/>
                </a:moveTo>
                <a:cubicBezTo>
                  <a:pt x="0" y="708"/>
                  <a:pt x="0" y="708"/>
                  <a:pt x="0" y="708"/>
                </a:cubicBezTo>
                <a:cubicBezTo>
                  <a:pt x="311" y="708"/>
                  <a:pt x="582" y="539"/>
                  <a:pt x="728" y="288"/>
                </a:cubicBezTo>
                <a:cubicBezTo>
                  <a:pt x="229" y="0"/>
                  <a:pt x="229" y="0"/>
                  <a:pt x="229" y="0"/>
                </a:cubicBezTo>
                <a:cubicBezTo>
                  <a:pt x="183" y="79"/>
                  <a:pt x="98" y="132"/>
                  <a:pt x="0" y="132"/>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w="11176"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0" rIns="0" bIns="0" numCol="1" anchor="ctr" anchorCtr="0" compatLnSpc="1">
            <a:prstTxWarp prst="textNoShape">
              <a:avLst/>
            </a:prstTxWarp>
          </a:bodyPr>
          <a:lstStyle/>
          <a:p>
            <a:pPr algn="ctr"/>
            <a:endParaRPr lang="en-US" sz="1100" b="1" dirty="0">
              <a:solidFill>
                <a:srgbClr val="FFFFFF"/>
              </a:solidFill>
              <a:ea typeface="MS PGothic"/>
            </a:endParaRPr>
          </a:p>
        </p:txBody>
      </p:sp>
      <p:sp>
        <p:nvSpPr>
          <p:cNvPr id="26" name="TextBox 25"/>
          <p:cNvSpPr txBox="1"/>
          <p:nvPr/>
        </p:nvSpPr>
        <p:spPr bwMode="gray">
          <a:xfrm>
            <a:off x="1534500" y="1868986"/>
            <a:ext cx="1612621" cy="784830"/>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Product-centric</a:t>
            </a:r>
          </a:p>
          <a:p>
            <a:pPr algn="ctr" fontAlgn="base">
              <a:spcBef>
                <a:spcPct val="0"/>
              </a:spcBef>
              <a:spcAft>
                <a:spcPct val="0"/>
              </a:spcAft>
            </a:pPr>
            <a:r>
              <a:rPr lang="en-US" sz="1700" b="1" dirty="0" smtClean="0">
                <a:solidFill>
                  <a:srgbClr val="FFFFFF"/>
                </a:solidFill>
              </a:rPr>
              <a:t>Information</a:t>
            </a:r>
          </a:p>
          <a:p>
            <a:pPr algn="ctr" fontAlgn="base">
              <a:spcBef>
                <a:spcPct val="0"/>
              </a:spcBef>
              <a:spcAft>
                <a:spcPct val="0"/>
              </a:spcAft>
            </a:pPr>
            <a:r>
              <a:rPr lang="en-US" sz="1700" b="1" dirty="0" smtClean="0">
                <a:solidFill>
                  <a:srgbClr val="FFFFFF"/>
                </a:solidFill>
              </a:rPr>
              <a:t>Management</a:t>
            </a:r>
          </a:p>
        </p:txBody>
      </p:sp>
      <p:sp>
        <p:nvSpPr>
          <p:cNvPr id="27" name="TextBox 26"/>
          <p:cNvSpPr txBox="1"/>
          <p:nvPr/>
        </p:nvSpPr>
        <p:spPr bwMode="gray">
          <a:xfrm>
            <a:off x="3503498" y="1681687"/>
            <a:ext cx="1333698" cy="1046440"/>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Associative</a:t>
            </a:r>
          </a:p>
          <a:p>
            <a:pPr algn="ctr" fontAlgn="base">
              <a:spcBef>
                <a:spcPct val="0"/>
              </a:spcBef>
              <a:spcAft>
                <a:spcPct val="0"/>
              </a:spcAft>
            </a:pPr>
            <a:r>
              <a:rPr lang="en-US" sz="1700" b="1" dirty="0" smtClean="0">
                <a:solidFill>
                  <a:srgbClr val="FFFFFF"/>
                </a:solidFill>
              </a:rPr>
              <a:t>Change</a:t>
            </a:r>
          </a:p>
          <a:p>
            <a:pPr algn="ctr" fontAlgn="base">
              <a:spcBef>
                <a:spcPct val="0"/>
              </a:spcBef>
              <a:spcAft>
                <a:spcPct val="0"/>
              </a:spcAft>
            </a:pPr>
            <a:r>
              <a:rPr lang="en-US" sz="1700" b="1" dirty="0" smtClean="0">
                <a:solidFill>
                  <a:srgbClr val="FFFFFF"/>
                </a:solidFill>
              </a:rPr>
              <a:t>Management</a:t>
            </a:r>
          </a:p>
          <a:p>
            <a:pPr algn="ctr" fontAlgn="base">
              <a:spcBef>
                <a:spcPct val="0"/>
              </a:spcBef>
              <a:spcAft>
                <a:spcPct val="0"/>
              </a:spcAft>
            </a:pPr>
            <a:r>
              <a:rPr lang="en-US" sz="1700" b="1" dirty="0" smtClean="0">
                <a:solidFill>
                  <a:srgbClr val="FFFFFF"/>
                </a:solidFill>
              </a:rPr>
              <a:t>With PLM</a:t>
            </a:r>
          </a:p>
        </p:txBody>
      </p:sp>
      <p:sp>
        <p:nvSpPr>
          <p:cNvPr id="28" name="TextBox 27"/>
          <p:cNvSpPr txBox="1"/>
          <p:nvPr/>
        </p:nvSpPr>
        <p:spPr bwMode="gray">
          <a:xfrm>
            <a:off x="4350995" y="3510429"/>
            <a:ext cx="1374229" cy="582772"/>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Information</a:t>
            </a:r>
          </a:p>
          <a:p>
            <a:pPr algn="ctr" fontAlgn="base">
              <a:spcBef>
                <a:spcPct val="0"/>
              </a:spcBef>
              <a:spcAft>
                <a:spcPct val="0"/>
              </a:spcAft>
            </a:pPr>
            <a:r>
              <a:rPr lang="en-US" sz="1700" b="1" dirty="0" smtClean="0">
                <a:solidFill>
                  <a:srgbClr val="FFFFFF"/>
                </a:solidFill>
              </a:rPr>
              <a:t>Delivery</a:t>
            </a:r>
            <a:endParaRPr lang="en-US" sz="1700" b="1" dirty="0" smtClean="0">
              <a:solidFill>
                <a:srgbClr val="4D4D4F"/>
              </a:solidFill>
            </a:endParaRPr>
          </a:p>
        </p:txBody>
      </p:sp>
      <p:sp>
        <p:nvSpPr>
          <p:cNvPr id="29" name="TextBox 28"/>
          <p:cNvSpPr txBox="1"/>
          <p:nvPr/>
        </p:nvSpPr>
        <p:spPr bwMode="gray">
          <a:xfrm>
            <a:off x="798405" y="3343687"/>
            <a:ext cx="1418322" cy="874158"/>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CAD-Driven</a:t>
            </a:r>
          </a:p>
          <a:p>
            <a:pPr algn="ctr" fontAlgn="base">
              <a:spcBef>
                <a:spcPct val="0"/>
              </a:spcBef>
              <a:spcAft>
                <a:spcPct val="0"/>
              </a:spcAft>
            </a:pPr>
            <a:r>
              <a:rPr lang="en-US" sz="1700" b="1" dirty="0" smtClean="0">
                <a:solidFill>
                  <a:srgbClr val="FFFFFF"/>
                </a:solidFill>
              </a:rPr>
              <a:t>2D/3D</a:t>
            </a:r>
          </a:p>
          <a:p>
            <a:pPr algn="ctr" fontAlgn="base">
              <a:spcBef>
                <a:spcPct val="0"/>
              </a:spcBef>
              <a:spcAft>
                <a:spcPct val="0"/>
              </a:spcAft>
            </a:pPr>
            <a:r>
              <a:rPr lang="en-US" sz="1700" b="1" dirty="0" smtClean="0">
                <a:solidFill>
                  <a:srgbClr val="FFFFFF"/>
                </a:solidFill>
              </a:rPr>
              <a:t>Illustrations</a:t>
            </a:r>
          </a:p>
        </p:txBody>
      </p:sp>
      <p:sp>
        <p:nvSpPr>
          <p:cNvPr id="30" name="TextBox 29"/>
          <p:cNvSpPr txBox="1"/>
          <p:nvPr/>
        </p:nvSpPr>
        <p:spPr bwMode="gray">
          <a:xfrm>
            <a:off x="3546612" y="5026177"/>
            <a:ext cx="1333698" cy="523220"/>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Translation</a:t>
            </a:r>
          </a:p>
          <a:p>
            <a:pPr algn="ctr" fontAlgn="base">
              <a:spcBef>
                <a:spcPct val="0"/>
              </a:spcBef>
              <a:spcAft>
                <a:spcPct val="0"/>
              </a:spcAft>
            </a:pPr>
            <a:r>
              <a:rPr lang="en-US" sz="1700" b="1" dirty="0" smtClean="0">
                <a:solidFill>
                  <a:srgbClr val="FFFFFF"/>
                </a:solidFill>
              </a:rPr>
              <a:t>Management</a:t>
            </a:r>
          </a:p>
        </p:txBody>
      </p:sp>
      <p:sp>
        <p:nvSpPr>
          <p:cNvPr id="31" name="TextBox 30"/>
          <p:cNvSpPr txBox="1"/>
          <p:nvPr/>
        </p:nvSpPr>
        <p:spPr bwMode="gray">
          <a:xfrm>
            <a:off x="1806559" y="4988606"/>
            <a:ext cx="1102866" cy="523220"/>
          </a:xfrm>
          <a:prstGeom prst="rect">
            <a:avLst/>
          </a:prstGeom>
          <a:noFill/>
        </p:spPr>
        <p:txBody>
          <a:bodyPr wrap="none" lIns="0" tIns="0" rIns="0" bIns="0" rtlCol="0" anchor="ctr" anchorCtr="1">
            <a:spAutoFit/>
          </a:bodyPr>
          <a:lstStyle/>
          <a:p>
            <a:pPr algn="ctr" fontAlgn="base">
              <a:spcBef>
                <a:spcPct val="0"/>
              </a:spcBef>
              <a:spcAft>
                <a:spcPct val="0"/>
              </a:spcAft>
            </a:pPr>
            <a:r>
              <a:rPr lang="en-US" sz="1700" b="1" dirty="0" smtClean="0">
                <a:solidFill>
                  <a:srgbClr val="FFFFFF"/>
                </a:solidFill>
              </a:rPr>
              <a:t>Structured</a:t>
            </a:r>
          </a:p>
          <a:p>
            <a:pPr algn="ctr" fontAlgn="base">
              <a:spcBef>
                <a:spcPct val="0"/>
              </a:spcBef>
              <a:spcAft>
                <a:spcPct val="0"/>
              </a:spcAft>
            </a:pPr>
            <a:r>
              <a:rPr lang="en-US" sz="1700" b="1" dirty="0" smtClean="0">
                <a:solidFill>
                  <a:srgbClr val="FFFFFF"/>
                </a:solidFill>
              </a:rPr>
              <a:t>Authoring</a:t>
            </a:r>
          </a:p>
        </p:txBody>
      </p:sp>
      <p:sp>
        <p:nvSpPr>
          <p:cNvPr id="32" name="Line 25"/>
          <p:cNvSpPr>
            <a:spLocks noChangeShapeType="1"/>
          </p:cNvSpPr>
          <p:nvPr/>
        </p:nvSpPr>
        <p:spPr bwMode="gray">
          <a:xfrm>
            <a:off x="6660776" y="1776787"/>
            <a:ext cx="10758" cy="4410635"/>
          </a:xfrm>
          <a:prstGeom prst="line">
            <a:avLst/>
          </a:prstGeom>
          <a:noFill/>
          <a:ln w="19050" cap="rnd">
            <a:solidFill>
              <a:schemeClr val="tx1"/>
            </a:solidFill>
            <a:prstDash val="sysDot"/>
            <a:round/>
            <a:headEnd/>
            <a:tailEnd/>
          </a:ln>
          <a:effectLst/>
        </p:spPr>
        <p:txBody>
          <a:bodyPr vert="horz" wrap="none" lIns="91440" tIns="45720" rIns="91440" bIns="45720" numCol="1" anchor="ctr" anchorCtr="0" compatLnSpc="1">
            <a:prstTxWarp prst="textNoShape">
              <a:avLst/>
            </a:prstTxWarp>
          </a:bodyPr>
          <a:lstStyle/>
          <a:p>
            <a:endParaRPr lang="en-US" dirty="0">
              <a:solidFill>
                <a:srgbClr val="4D4D4F"/>
              </a:solidFill>
            </a:endParaRPr>
          </a:p>
        </p:txBody>
      </p:sp>
      <p:grpSp>
        <p:nvGrpSpPr>
          <p:cNvPr id="3" name="Group 124"/>
          <p:cNvGrpSpPr/>
          <p:nvPr/>
        </p:nvGrpSpPr>
        <p:grpSpPr>
          <a:xfrm>
            <a:off x="6485643" y="3543134"/>
            <a:ext cx="390526" cy="390526"/>
            <a:chOff x="7306945" y="3888740"/>
            <a:chExt cx="390526" cy="390526"/>
          </a:xfrm>
        </p:grpSpPr>
        <p:sp>
          <p:nvSpPr>
            <p:cNvPr id="34" name="Oval 33"/>
            <p:cNvSpPr/>
            <p:nvPr/>
          </p:nvSpPr>
          <p:spPr bwMode="auto">
            <a:xfrm>
              <a:off x="7306945" y="3888740"/>
              <a:ext cx="390526" cy="390526"/>
            </a:xfrm>
            <a:prstGeom prst="ellipse">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lightRig rig="threePt" dir="t"/>
            </a:scene3d>
            <a:sp3d>
              <a:bevelT w="152400" h="50800" prst="softRound"/>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sp>
          <p:nvSpPr>
            <p:cNvPr id="35" name="Oval 34"/>
            <p:cNvSpPr/>
            <p:nvPr/>
          </p:nvSpPr>
          <p:spPr bwMode="auto">
            <a:xfrm>
              <a:off x="7360920" y="3938270"/>
              <a:ext cx="276226" cy="276226"/>
            </a:xfrm>
            <a:prstGeom prst="ellipse">
              <a:avLst/>
            </a:prstGeom>
            <a:solidFill>
              <a:schemeClr val="accent1">
                <a:lumMod val="50000"/>
                <a:alpha val="5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sp>
          <p:nvSpPr>
            <p:cNvPr id="36" name="Isosceles Triangle 35"/>
            <p:cNvSpPr/>
            <p:nvPr/>
          </p:nvSpPr>
          <p:spPr bwMode="auto">
            <a:xfrm rot="5400000">
              <a:off x="7435216" y="4018916"/>
              <a:ext cx="165734" cy="142874"/>
            </a:xfrm>
            <a:prstGeom prst="triangle">
              <a:avLst/>
            </a:prstGeom>
            <a:solidFill>
              <a:schemeClr val="bg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grpSp>
      <p:sp>
        <p:nvSpPr>
          <p:cNvPr id="37" name="Rectangle 36"/>
          <p:cNvSpPr/>
          <p:nvPr/>
        </p:nvSpPr>
        <p:spPr>
          <a:xfrm>
            <a:off x="7091062" y="1819508"/>
            <a:ext cx="1990186" cy="4216539"/>
          </a:xfrm>
          <a:prstGeom prst="rect">
            <a:avLst/>
          </a:prstGeom>
        </p:spPr>
        <p:txBody>
          <a:bodyPr wrap="square" anchor="ctr" anchorCtr="0">
            <a:spAutoFit/>
          </a:bodyPr>
          <a:lstStyle/>
          <a:p>
            <a:pPr>
              <a:spcAft>
                <a:spcPts val="1800"/>
              </a:spcAft>
              <a:defRPr/>
            </a:pPr>
            <a:r>
              <a:rPr lang="en-US" sz="1400" b="1" dirty="0" smtClean="0">
                <a:ln w="50800"/>
                <a:solidFill>
                  <a:srgbClr val="4D4D4F"/>
                </a:solidFill>
              </a:rPr>
              <a:t>Value opportunities exist at various starting points across the value roadmap</a:t>
            </a:r>
          </a:p>
          <a:p>
            <a:pPr>
              <a:spcAft>
                <a:spcPts val="1800"/>
              </a:spcAft>
              <a:defRPr/>
            </a:pPr>
            <a:r>
              <a:rPr lang="en-US" sz="1400" b="1" dirty="0" smtClean="0">
                <a:ln w="50800"/>
                <a:solidFill>
                  <a:srgbClr val="4D4D4F"/>
                </a:solidFill>
              </a:rPr>
              <a:t>A structured business assessment  by PTC identifies the functional areas with the greater business impact</a:t>
            </a:r>
          </a:p>
          <a:p>
            <a:pPr>
              <a:spcAft>
                <a:spcPts val="1800"/>
              </a:spcAft>
              <a:defRPr/>
            </a:pPr>
            <a:r>
              <a:rPr lang="en-US" sz="1400" b="1" dirty="0" smtClean="0">
                <a:ln w="50800"/>
                <a:solidFill>
                  <a:srgbClr val="4D4D4F"/>
                </a:solidFill>
              </a:rPr>
              <a:t>PTC provides proven best practices, technologies and training to ensure success</a:t>
            </a:r>
          </a:p>
        </p:txBody>
      </p:sp>
      <p:sp>
        <p:nvSpPr>
          <p:cNvPr id="38" name="Isosceles Triangle 37"/>
          <p:cNvSpPr/>
          <p:nvPr/>
        </p:nvSpPr>
        <p:spPr bwMode="auto">
          <a:xfrm rot="5400000">
            <a:off x="6941113" y="1940310"/>
            <a:ext cx="165734" cy="142874"/>
          </a:xfrm>
          <a:prstGeom prst="triangle">
            <a:avLst/>
          </a:prstGeom>
          <a:solidFill>
            <a:schemeClr val="bg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sp>
        <p:nvSpPr>
          <p:cNvPr id="39" name="Isosceles Triangle 38"/>
          <p:cNvSpPr/>
          <p:nvPr/>
        </p:nvSpPr>
        <p:spPr bwMode="auto">
          <a:xfrm rot="5400000">
            <a:off x="6941113" y="3218291"/>
            <a:ext cx="165734" cy="142874"/>
          </a:xfrm>
          <a:prstGeom prst="triangle">
            <a:avLst/>
          </a:prstGeom>
          <a:solidFill>
            <a:schemeClr val="bg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sp>
        <p:nvSpPr>
          <p:cNvPr id="40" name="Isosceles Triangle 39"/>
          <p:cNvSpPr/>
          <p:nvPr/>
        </p:nvSpPr>
        <p:spPr bwMode="auto">
          <a:xfrm rot="5400000">
            <a:off x="6941113" y="4943616"/>
            <a:ext cx="165734" cy="142874"/>
          </a:xfrm>
          <a:prstGeom prst="triangle">
            <a:avLst/>
          </a:prstGeom>
          <a:solidFill>
            <a:schemeClr val="bg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srgbClr val="4D4D4F"/>
              </a:solidFill>
              <a:ea typeface="MS PGothic" pitchFamily="34" charset="-128"/>
            </a:endParaRPr>
          </a:p>
        </p:txBody>
      </p:sp>
      <p:pic>
        <p:nvPicPr>
          <p:cNvPr id="41" name="Picture 2"/>
          <p:cNvPicPr>
            <a:picLocks noChangeAspect="1" noChangeArrowheads="1"/>
          </p:cNvPicPr>
          <p:nvPr/>
        </p:nvPicPr>
        <p:blipFill>
          <a:blip r:embed="rId11" cstate="print"/>
          <a:srcRect/>
          <a:stretch>
            <a:fillRect/>
          </a:stretch>
        </p:blipFill>
        <p:spPr bwMode="auto">
          <a:xfrm>
            <a:off x="2613113" y="3440966"/>
            <a:ext cx="1283918" cy="457200"/>
          </a:xfrm>
          <a:prstGeom prst="rect">
            <a:avLst/>
          </a:prstGeom>
          <a:noFill/>
          <a:ln w="9525">
            <a:noFill/>
            <a:miter lim="800000"/>
            <a:headEnd/>
            <a:tailEnd/>
          </a:ln>
          <a:effectLst/>
        </p:spPr>
      </p:pic>
      <p:sp>
        <p:nvSpPr>
          <p:cNvPr id="48"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49"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50"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42" name="TextBox 14"/>
          <p:cNvSpPr txBox="1">
            <a:spLocks noChangeArrowheads="1"/>
          </p:cNvSpPr>
          <p:nvPr>
            <p:custDataLst>
              <p:tags r:id="rId4"/>
            </p:custDataLst>
          </p:nvPr>
        </p:nvSpPr>
        <p:spPr bwMode="gray">
          <a:xfrm>
            <a:off x="6840018" y="50388"/>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44"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51"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53" name="Oval 52"/>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54"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45" name="TextBox 44"/>
          <p:cNvSpPr txBox="1"/>
          <p:nvPr/>
        </p:nvSpPr>
        <p:spPr>
          <a:xfrm>
            <a:off x="5192486" y="865415"/>
            <a:ext cx="3951514"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3: Improvement Area</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6.98358E-6 C -0.02777 0.03887 -0.05555 0.07796 -0.05989 0.11289 C -0.06423 0.14782 -0.03159 0.19501 -0.02586 0.21005 " pathEditMode="relative" ptsTypes="a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05556E-6 -7.4948E-7 C 0.01319 0.01296 0.02639 0.02614 0.03663 0.02822 C 0.04687 0.0303 0.05399 0.02128 0.06128 0.01249 " pathEditMode="relative" ptsTypes="aaA">
                                      <p:cBhvr>
                                        <p:cTn id="8" dur="2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C -0.01597 -0.06245 -0.03195 -0.12491 -0.06701 -0.14272 C -0.10208 -0.16053 -0.18663 -0.11149 -0.21059 -0.10664 " pathEditMode="relative" ptsTypes="aaA">
                                      <p:cBhvr>
                                        <p:cTn id="10" dur="2000" fill="hold"/>
                                        <p:tgtEl>
                                          <p:spTgt spid="10"/>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C -0.01597 -0.06245 -0.03195 -0.12491 -0.06701 -0.14272 C -0.10208 -0.16053 -0.18663 -0.11149 -0.21059 -0.10664 " pathEditMode="relative" ptsTypes="aaA">
                                      <p:cBhvr>
                                        <p:cTn id="12" dur="2000" fill="hold"/>
                                        <p:tgtEl>
                                          <p:spTgt spid="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1.11111E-6 -2.82905E-6 C -0.01563 -0.04904 -0.03108 -0.09808 -0.0658 -0.10964 C -0.10052 -0.12121 -0.15434 -0.09507 -0.20816 -0.06893 " pathEditMode="relative" ptsTypes="aaA">
                                      <p:cBhvr>
                                        <p:cTn id="14" dur="2000" fill="hold"/>
                                        <p:tgtEl>
                                          <p:spTgt spid="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3.88889E-6 -4.33727E-6 C 0.00364 -0.02058 0.00746 -0.04117 3.88889E-6 -0.06106 C -0.00747 -0.08096 -0.02969 -0.11126 -0.04462 -0.11913 C -0.05955 -0.12699 -0.07448 -0.11751 -0.08941 -0.10802 " pathEditMode="relative" ptsTypes="a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animBg="1"/>
      <p:bldP spid="37" grpId="0"/>
      <p:bldP spid="38"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Technology</a:t>
            </a:r>
            <a:br>
              <a:rPr lang="en-US" dirty="0" smtClean="0"/>
            </a:br>
            <a:endParaRPr lang="en-US" dirty="0" smtClean="0"/>
          </a:p>
          <a:p>
            <a:pPr>
              <a:buFont typeface="Wingdings" pitchFamily="2" charset="2"/>
              <a:buChar char="§"/>
            </a:pPr>
            <a:endParaRPr lang="en-US" sz="4000" dirty="0" smtClean="0"/>
          </a:p>
          <a:p>
            <a:pPr>
              <a:buNone/>
            </a:pPr>
            <a:r>
              <a:rPr lang="en-US" dirty="0" smtClean="0"/>
              <a:t>Processes</a:t>
            </a:r>
            <a:br>
              <a:rPr lang="en-US" dirty="0" smtClean="0"/>
            </a:br>
            <a:endParaRPr lang="en-US" dirty="0" smtClean="0"/>
          </a:p>
          <a:p>
            <a:pPr>
              <a:buFont typeface="Wingdings" pitchFamily="2" charset="2"/>
              <a:buChar char="§"/>
            </a:pPr>
            <a:endParaRPr lang="en-US" sz="4000" dirty="0" smtClean="0"/>
          </a:p>
          <a:p>
            <a:pPr>
              <a:buNone/>
            </a:pPr>
            <a:r>
              <a:rPr lang="en-US" dirty="0" smtClean="0"/>
              <a:t>Best Practices</a:t>
            </a:r>
          </a:p>
          <a:p>
            <a:pPr marL="1309688" lvl="1" indent="-220663">
              <a:buFont typeface="Wingdings" pitchFamily="2" charset="2"/>
              <a:buChar char="§"/>
            </a:pPr>
            <a:r>
              <a:rPr lang="en-US" dirty="0" smtClean="0"/>
              <a:t>CAD-based 2D and 3D  </a:t>
            </a:r>
            <a:br>
              <a:rPr lang="en-US" dirty="0" smtClean="0"/>
            </a:br>
            <a:r>
              <a:rPr lang="en-US" dirty="0" smtClean="0"/>
              <a:t>Technical Illustrations</a:t>
            </a:r>
            <a:br>
              <a:rPr lang="en-US" dirty="0" smtClean="0"/>
            </a:br>
            <a:endParaRPr lang="en-US" dirty="0" smtClean="0"/>
          </a:p>
          <a:p>
            <a:pPr marL="1309688" lvl="1" indent="-220663">
              <a:buFont typeface="Wingdings" pitchFamily="2" charset="2"/>
              <a:buChar char="§"/>
            </a:pPr>
            <a:r>
              <a:rPr lang="en-US" dirty="0" smtClean="0"/>
              <a:t>Reducing Costs, Improving Quality </a:t>
            </a:r>
            <a:br>
              <a:rPr lang="en-US" dirty="0" smtClean="0"/>
            </a:br>
            <a:r>
              <a:rPr lang="en-US" dirty="0" smtClean="0"/>
              <a:t>of Technical Publications</a:t>
            </a:r>
          </a:p>
        </p:txBody>
      </p:sp>
      <p:sp>
        <p:nvSpPr>
          <p:cNvPr id="4" name="Subtitle 3"/>
          <p:cNvSpPr>
            <a:spLocks noGrp="1"/>
          </p:cNvSpPr>
          <p:nvPr>
            <p:ph type="subTitle" idx="15"/>
          </p:nvPr>
        </p:nvSpPr>
        <p:spPr>
          <a:xfrm>
            <a:off x="215590" y="958632"/>
            <a:ext cx="8695944" cy="338328"/>
          </a:xfrm>
        </p:spPr>
        <p:txBody>
          <a:bodyPr/>
          <a:lstStyle/>
          <a:p>
            <a:r>
              <a:rPr lang="en-US" i="1" dirty="0" smtClean="0"/>
              <a:t>PTC improves your Business with Best in Class Products and Proven Best Practices</a:t>
            </a:r>
            <a:endParaRPr lang="en-US" i="1" dirty="0"/>
          </a:p>
        </p:txBody>
      </p:sp>
      <p:sp>
        <p:nvSpPr>
          <p:cNvPr id="5" name="Footer Placeholder 4"/>
          <p:cNvSpPr>
            <a:spLocks noGrp="1"/>
          </p:cNvSpPr>
          <p:nvPr>
            <p:ph type="ftr" sz="quarter" idx="3"/>
          </p:nvPr>
        </p:nvSpPr>
        <p:spPr/>
        <p:txBody>
          <a:bodyPr/>
          <a:lstStyle/>
          <a:p>
            <a:endParaRPr lang="en-US" dirty="0"/>
          </a:p>
        </p:txBody>
      </p:sp>
      <p:pic>
        <p:nvPicPr>
          <p:cNvPr id="6" name="Picture 2"/>
          <p:cNvPicPr>
            <a:picLocks noChangeAspect="1" noChangeArrowheads="1"/>
          </p:cNvPicPr>
          <p:nvPr/>
        </p:nvPicPr>
        <p:blipFill>
          <a:blip r:embed="rId11" cstate="print"/>
          <a:srcRect/>
          <a:stretch>
            <a:fillRect/>
          </a:stretch>
        </p:blipFill>
        <p:spPr bwMode="auto">
          <a:xfrm>
            <a:off x="4537163" y="1778396"/>
            <a:ext cx="1283918" cy="457200"/>
          </a:xfrm>
          <a:prstGeom prst="rect">
            <a:avLst/>
          </a:prstGeom>
          <a:noFill/>
          <a:ln w="9525">
            <a:noFill/>
            <a:miter lim="800000"/>
            <a:headEnd/>
            <a:tailEnd/>
          </a:ln>
          <a:effectLst/>
        </p:spPr>
      </p:pic>
      <p:grpSp>
        <p:nvGrpSpPr>
          <p:cNvPr id="7" name="Group 147"/>
          <p:cNvGrpSpPr/>
          <p:nvPr/>
        </p:nvGrpSpPr>
        <p:grpSpPr>
          <a:xfrm>
            <a:off x="6103463" y="2318360"/>
            <a:ext cx="802162" cy="212078"/>
            <a:chOff x="4114800" y="2844801"/>
            <a:chExt cx="5916613" cy="1644650"/>
          </a:xfrm>
          <a:solidFill>
            <a:srgbClr val="4D4D4F"/>
          </a:solidFill>
        </p:grpSpPr>
        <p:sp>
          <p:nvSpPr>
            <p:cNvPr id="8" name="Freeform 5"/>
            <p:cNvSpPr>
              <a:spLocks/>
            </p:cNvSpPr>
            <p:nvPr/>
          </p:nvSpPr>
          <p:spPr bwMode="auto">
            <a:xfrm>
              <a:off x="4114800" y="2882901"/>
              <a:ext cx="1355725" cy="1606550"/>
            </a:xfrm>
            <a:custGeom>
              <a:avLst/>
              <a:gdLst>
                <a:gd name="T0" fmla="*/ 450 w 1444"/>
                <a:gd name="T1" fmla="*/ 799 h 1710"/>
                <a:gd name="T2" fmla="*/ 886 w 1444"/>
                <a:gd name="T3" fmla="*/ 1562 h 1710"/>
                <a:gd name="T4" fmla="*/ 1346 w 1444"/>
                <a:gd name="T5" fmla="*/ 1325 h 1710"/>
                <a:gd name="T6" fmla="*/ 1444 w 1444"/>
                <a:gd name="T7" fmla="*/ 1400 h 1710"/>
                <a:gd name="T8" fmla="*/ 806 w 1444"/>
                <a:gd name="T9" fmla="*/ 1710 h 1710"/>
                <a:gd name="T10" fmla="*/ 0 w 1444"/>
                <a:gd name="T11" fmla="*/ 803 h 1710"/>
                <a:gd name="T12" fmla="*/ 821 w 1444"/>
                <a:gd name="T13" fmla="*/ 0 h 1710"/>
                <a:gd name="T14" fmla="*/ 1350 w 1444"/>
                <a:gd name="T15" fmla="*/ 0 h 1710"/>
                <a:gd name="T16" fmla="*/ 1361 w 1444"/>
                <a:gd name="T17" fmla="*/ 532 h 1710"/>
                <a:gd name="T18" fmla="*/ 1256 w 1444"/>
                <a:gd name="T19" fmla="*/ 532 h 1710"/>
                <a:gd name="T20" fmla="*/ 1246 w 1444"/>
                <a:gd name="T21" fmla="*/ 421 h 1710"/>
                <a:gd name="T22" fmla="*/ 842 w 1444"/>
                <a:gd name="T23" fmla="*/ 100 h 1710"/>
                <a:gd name="T24" fmla="*/ 450 w 1444"/>
                <a:gd name="T25" fmla="*/ 799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4" h="1710">
                  <a:moveTo>
                    <a:pt x="450" y="799"/>
                  </a:moveTo>
                  <a:cubicBezTo>
                    <a:pt x="450" y="1339"/>
                    <a:pt x="583" y="1562"/>
                    <a:pt x="886" y="1562"/>
                  </a:cubicBezTo>
                  <a:cubicBezTo>
                    <a:pt x="1076" y="1562"/>
                    <a:pt x="1220" y="1465"/>
                    <a:pt x="1346" y="1325"/>
                  </a:cubicBezTo>
                  <a:cubicBezTo>
                    <a:pt x="1444" y="1400"/>
                    <a:pt x="1444" y="1400"/>
                    <a:pt x="1444" y="1400"/>
                  </a:cubicBezTo>
                  <a:cubicBezTo>
                    <a:pt x="1282" y="1555"/>
                    <a:pt x="1102" y="1710"/>
                    <a:pt x="806" y="1710"/>
                  </a:cubicBezTo>
                  <a:cubicBezTo>
                    <a:pt x="324" y="1710"/>
                    <a:pt x="0" y="1343"/>
                    <a:pt x="0" y="803"/>
                  </a:cubicBezTo>
                  <a:cubicBezTo>
                    <a:pt x="0" y="316"/>
                    <a:pt x="295" y="0"/>
                    <a:pt x="821" y="0"/>
                  </a:cubicBezTo>
                  <a:cubicBezTo>
                    <a:pt x="1210" y="0"/>
                    <a:pt x="1094" y="0"/>
                    <a:pt x="1350" y="0"/>
                  </a:cubicBezTo>
                  <a:cubicBezTo>
                    <a:pt x="1350" y="133"/>
                    <a:pt x="1361" y="450"/>
                    <a:pt x="1361" y="532"/>
                  </a:cubicBezTo>
                  <a:cubicBezTo>
                    <a:pt x="1256" y="532"/>
                    <a:pt x="1256" y="532"/>
                    <a:pt x="1256" y="532"/>
                  </a:cubicBezTo>
                  <a:cubicBezTo>
                    <a:pt x="1256" y="475"/>
                    <a:pt x="1249" y="450"/>
                    <a:pt x="1246" y="421"/>
                  </a:cubicBezTo>
                  <a:cubicBezTo>
                    <a:pt x="1199" y="187"/>
                    <a:pt x="1055" y="100"/>
                    <a:pt x="842" y="100"/>
                  </a:cubicBezTo>
                  <a:cubicBezTo>
                    <a:pt x="601" y="100"/>
                    <a:pt x="450" y="316"/>
                    <a:pt x="450" y="7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5572125" y="2844801"/>
              <a:ext cx="1184275" cy="1593850"/>
            </a:xfrm>
            <a:custGeom>
              <a:avLst/>
              <a:gdLst>
                <a:gd name="T0" fmla="*/ 230 w 1260"/>
                <a:gd name="T1" fmla="*/ 421 h 1696"/>
                <a:gd name="T2" fmla="*/ 0 w 1260"/>
                <a:gd name="T3" fmla="*/ 137 h 1696"/>
                <a:gd name="T4" fmla="*/ 0 w 1260"/>
                <a:gd name="T5" fmla="*/ 40 h 1696"/>
                <a:gd name="T6" fmla="*/ 623 w 1260"/>
                <a:gd name="T7" fmla="*/ 40 h 1696"/>
                <a:gd name="T8" fmla="*/ 623 w 1260"/>
                <a:gd name="T9" fmla="*/ 328 h 1696"/>
                <a:gd name="T10" fmla="*/ 633 w 1260"/>
                <a:gd name="T11" fmla="*/ 328 h 1696"/>
                <a:gd name="T12" fmla="*/ 1087 w 1260"/>
                <a:gd name="T13" fmla="*/ 0 h 1696"/>
                <a:gd name="T14" fmla="*/ 1260 w 1260"/>
                <a:gd name="T15" fmla="*/ 18 h 1696"/>
                <a:gd name="T16" fmla="*/ 1260 w 1260"/>
                <a:gd name="T17" fmla="*/ 302 h 1696"/>
                <a:gd name="T18" fmla="*/ 1029 w 1260"/>
                <a:gd name="T19" fmla="*/ 259 h 1696"/>
                <a:gd name="T20" fmla="*/ 623 w 1260"/>
                <a:gd name="T21" fmla="*/ 843 h 1696"/>
                <a:gd name="T22" fmla="*/ 623 w 1260"/>
                <a:gd name="T23" fmla="*/ 1696 h 1696"/>
                <a:gd name="T24" fmla="*/ 230 w 1260"/>
                <a:gd name="T25" fmla="*/ 1696 h 1696"/>
                <a:gd name="T26" fmla="*/ 230 w 1260"/>
                <a:gd name="T27" fmla="*/ 421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0" h="1696">
                  <a:moveTo>
                    <a:pt x="230" y="421"/>
                  </a:moveTo>
                  <a:cubicBezTo>
                    <a:pt x="230" y="173"/>
                    <a:pt x="194" y="137"/>
                    <a:pt x="0" y="137"/>
                  </a:cubicBezTo>
                  <a:cubicBezTo>
                    <a:pt x="0" y="40"/>
                    <a:pt x="0" y="40"/>
                    <a:pt x="0" y="40"/>
                  </a:cubicBezTo>
                  <a:cubicBezTo>
                    <a:pt x="623" y="40"/>
                    <a:pt x="623" y="40"/>
                    <a:pt x="623" y="40"/>
                  </a:cubicBezTo>
                  <a:cubicBezTo>
                    <a:pt x="623" y="328"/>
                    <a:pt x="623" y="328"/>
                    <a:pt x="623" y="328"/>
                  </a:cubicBezTo>
                  <a:cubicBezTo>
                    <a:pt x="633" y="328"/>
                    <a:pt x="633" y="328"/>
                    <a:pt x="633" y="328"/>
                  </a:cubicBezTo>
                  <a:cubicBezTo>
                    <a:pt x="705" y="144"/>
                    <a:pt x="849" y="0"/>
                    <a:pt x="1087" y="0"/>
                  </a:cubicBezTo>
                  <a:cubicBezTo>
                    <a:pt x="1156" y="0"/>
                    <a:pt x="1195" y="7"/>
                    <a:pt x="1260" y="18"/>
                  </a:cubicBezTo>
                  <a:cubicBezTo>
                    <a:pt x="1260" y="302"/>
                    <a:pt x="1260" y="302"/>
                    <a:pt x="1260" y="302"/>
                  </a:cubicBezTo>
                  <a:cubicBezTo>
                    <a:pt x="1184" y="277"/>
                    <a:pt x="1116" y="259"/>
                    <a:pt x="1029" y="259"/>
                  </a:cubicBezTo>
                  <a:cubicBezTo>
                    <a:pt x="705" y="259"/>
                    <a:pt x="623" y="594"/>
                    <a:pt x="623" y="843"/>
                  </a:cubicBezTo>
                  <a:cubicBezTo>
                    <a:pt x="623" y="1696"/>
                    <a:pt x="623" y="1696"/>
                    <a:pt x="623" y="1696"/>
                  </a:cubicBezTo>
                  <a:cubicBezTo>
                    <a:pt x="230" y="1696"/>
                    <a:pt x="230" y="1696"/>
                    <a:pt x="230" y="1696"/>
                  </a:cubicBezTo>
                  <a:lnTo>
                    <a:pt x="230" y="4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noEditPoints="1"/>
            </p:cNvSpPr>
            <p:nvPr/>
          </p:nvSpPr>
          <p:spPr bwMode="auto">
            <a:xfrm>
              <a:off x="6792913" y="2844801"/>
              <a:ext cx="1484313" cy="1644650"/>
            </a:xfrm>
            <a:custGeom>
              <a:avLst/>
              <a:gdLst>
                <a:gd name="T0" fmla="*/ 1552 w 1581"/>
                <a:gd name="T1" fmla="*/ 1581 h 1750"/>
                <a:gd name="T2" fmla="*/ 958 w 1581"/>
                <a:gd name="T3" fmla="*/ 1750 h 1750"/>
                <a:gd name="T4" fmla="*/ 0 w 1581"/>
                <a:gd name="T5" fmla="*/ 817 h 1750"/>
                <a:gd name="T6" fmla="*/ 847 w 1581"/>
                <a:gd name="T7" fmla="*/ 0 h 1750"/>
                <a:gd name="T8" fmla="*/ 1581 w 1581"/>
                <a:gd name="T9" fmla="*/ 753 h 1750"/>
                <a:gd name="T10" fmla="*/ 451 w 1581"/>
                <a:gd name="T11" fmla="*/ 753 h 1750"/>
                <a:gd name="T12" fmla="*/ 987 w 1581"/>
                <a:gd name="T13" fmla="*/ 1602 h 1750"/>
                <a:gd name="T14" fmla="*/ 1473 w 1581"/>
                <a:gd name="T15" fmla="*/ 1473 h 1750"/>
                <a:gd name="T16" fmla="*/ 1552 w 1581"/>
                <a:gd name="T17" fmla="*/ 1581 h 1750"/>
                <a:gd name="T18" fmla="*/ 1124 w 1581"/>
                <a:gd name="T19" fmla="*/ 608 h 1750"/>
                <a:gd name="T20" fmla="*/ 829 w 1581"/>
                <a:gd name="T21" fmla="*/ 97 h 1750"/>
                <a:gd name="T22" fmla="*/ 461 w 1581"/>
                <a:gd name="T23" fmla="*/ 608 h 1750"/>
                <a:gd name="T24" fmla="*/ 1124 w 1581"/>
                <a:gd name="T25" fmla="*/ 60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1" h="1750">
                  <a:moveTo>
                    <a:pt x="1552" y="1581"/>
                  </a:moveTo>
                  <a:cubicBezTo>
                    <a:pt x="1462" y="1642"/>
                    <a:pt x="1300" y="1750"/>
                    <a:pt x="958" y="1750"/>
                  </a:cubicBezTo>
                  <a:cubicBezTo>
                    <a:pt x="335" y="1750"/>
                    <a:pt x="0" y="1365"/>
                    <a:pt x="0" y="817"/>
                  </a:cubicBezTo>
                  <a:cubicBezTo>
                    <a:pt x="0" y="342"/>
                    <a:pt x="335" y="0"/>
                    <a:pt x="847" y="0"/>
                  </a:cubicBezTo>
                  <a:cubicBezTo>
                    <a:pt x="1513" y="0"/>
                    <a:pt x="1581" y="511"/>
                    <a:pt x="1581" y="753"/>
                  </a:cubicBezTo>
                  <a:cubicBezTo>
                    <a:pt x="451" y="753"/>
                    <a:pt x="451" y="753"/>
                    <a:pt x="451" y="753"/>
                  </a:cubicBezTo>
                  <a:cubicBezTo>
                    <a:pt x="451" y="1239"/>
                    <a:pt x="559" y="1602"/>
                    <a:pt x="987" y="1602"/>
                  </a:cubicBezTo>
                  <a:cubicBezTo>
                    <a:pt x="1189" y="1602"/>
                    <a:pt x="1340" y="1527"/>
                    <a:pt x="1473" y="1473"/>
                  </a:cubicBezTo>
                  <a:lnTo>
                    <a:pt x="1552" y="1581"/>
                  </a:lnTo>
                  <a:close/>
                  <a:moveTo>
                    <a:pt x="1124" y="608"/>
                  </a:moveTo>
                  <a:cubicBezTo>
                    <a:pt x="1124" y="454"/>
                    <a:pt x="1117" y="97"/>
                    <a:pt x="829" y="97"/>
                  </a:cubicBezTo>
                  <a:cubicBezTo>
                    <a:pt x="569" y="97"/>
                    <a:pt x="490" y="378"/>
                    <a:pt x="461" y="608"/>
                  </a:cubicBezTo>
                  <a:lnTo>
                    <a:pt x="1124" y="60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8459788" y="2844801"/>
              <a:ext cx="1571625" cy="1644650"/>
            </a:xfrm>
            <a:custGeom>
              <a:avLst/>
              <a:gdLst>
                <a:gd name="T0" fmla="*/ 0 w 1674"/>
                <a:gd name="T1" fmla="*/ 875 h 1750"/>
                <a:gd name="T2" fmla="*/ 839 w 1674"/>
                <a:gd name="T3" fmla="*/ 0 h 1750"/>
                <a:gd name="T4" fmla="*/ 1674 w 1674"/>
                <a:gd name="T5" fmla="*/ 875 h 1750"/>
                <a:gd name="T6" fmla="*/ 839 w 1674"/>
                <a:gd name="T7" fmla="*/ 1750 h 1750"/>
                <a:gd name="T8" fmla="*/ 0 w 1674"/>
                <a:gd name="T9" fmla="*/ 875 h 1750"/>
                <a:gd name="T10" fmla="*/ 839 w 1674"/>
                <a:gd name="T11" fmla="*/ 1649 h 1750"/>
                <a:gd name="T12" fmla="*/ 1220 w 1674"/>
                <a:gd name="T13" fmla="*/ 875 h 1750"/>
                <a:gd name="T14" fmla="*/ 839 w 1674"/>
                <a:gd name="T15" fmla="*/ 101 h 1750"/>
                <a:gd name="T16" fmla="*/ 453 w 1674"/>
                <a:gd name="T17" fmla="*/ 875 h 1750"/>
                <a:gd name="T18" fmla="*/ 839 w 1674"/>
                <a:gd name="T19" fmla="*/ 1649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4" h="1750">
                  <a:moveTo>
                    <a:pt x="0" y="875"/>
                  </a:moveTo>
                  <a:cubicBezTo>
                    <a:pt x="0" y="360"/>
                    <a:pt x="313" y="0"/>
                    <a:pt x="839" y="0"/>
                  </a:cubicBezTo>
                  <a:cubicBezTo>
                    <a:pt x="1357" y="0"/>
                    <a:pt x="1674" y="324"/>
                    <a:pt x="1674" y="875"/>
                  </a:cubicBezTo>
                  <a:cubicBezTo>
                    <a:pt x="1674" y="1318"/>
                    <a:pt x="1372" y="1750"/>
                    <a:pt x="839" y="1750"/>
                  </a:cubicBezTo>
                  <a:cubicBezTo>
                    <a:pt x="237" y="1750"/>
                    <a:pt x="0" y="1303"/>
                    <a:pt x="0" y="875"/>
                  </a:cubicBezTo>
                  <a:close/>
                  <a:moveTo>
                    <a:pt x="839" y="1649"/>
                  </a:moveTo>
                  <a:cubicBezTo>
                    <a:pt x="1177" y="1649"/>
                    <a:pt x="1220" y="1231"/>
                    <a:pt x="1220" y="875"/>
                  </a:cubicBezTo>
                  <a:cubicBezTo>
                    <a:pt x="1220" y="547"/>
                    <a:pt x="1173" y="101"/>
                    <a:pt x="839" y="101"/>
                  </a:cubicBezTo>
                  <a:cubicBezTo>
                    <a:pt x="493" y="101"/>
                    <a:pt x="453" y="562"/>
                    <a:pt x="453" y="875"/>
                  </a:cubicBezTo>
                  <a:cubicBezTo>
                    <a:pt x="453" y="1170"/>
                    <a:pt x="493" y="1649"/>
                    <a:pt x="839" y="16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Picture 9"/>
          <p:cNvPicPr>
            <a:picLocks noChangeAspect="1" noChangeArrowheads="1"/>
          </p:cNvPicPr>
          <p:nvPr/>
        </p:nvPicPr>
        <p:blipFill>
          <a:blip r:embed="rId12" cstate="print"/>
          <a:srcRect/>
          <a:stretch>
            <a:fillRect/>
          </a:stretch>
        </p:blipFill>
        <p:spPr bwMode="auto">
          <a:xfrm>
            <a:off x="3069931" y="1402616"/>
            <a:ext cx="1188573" cy="457200"/>
          </a:xfrm>
          <a:prstGeom prst="rect">
            <a:avLst/>
          </a:prstGeom>
          <a:noFill/>
          <a:ln w="9525">
            <a:noFill/>
            <a:miter lim="800000"/>
            <a:headEnd/>
            <a:tailEnd/>
          </a:ln>
          <a:effectLst/>
        </p:spPr>
      </p:pic>
      <p:sp>
        <p:nvSpPr>
          <p:cNvPr id="13" name="Rectangle 28"/>
          <p:cNvSpPr>
            <a:spLocks noChangeArrowheads="1"/>
          </p:cNvSpPr>
          <p:nvPr/>
        </p:nvSpPr>
        <p:spPr bwMode="auto">
          <a:xfrm>
            <a:off x="2357328" y="3074921"/>
            <a:ext cx="3583208" cy="200892"/>
          </a:xfrm>
          <a:prstGeom prst="rect">
            <a:avLst/>
          </a:prstGeom>
          <a:solidFill>
            <a:srgbClr val="E0C68C"/>
          </a:solidFill>
          <a:ln w="19050" algn="ctr">
            <a:noFill/>
            <a:miter lim="800000"/>
            <a:headEnd/>
            <a:tailEnd/>
          </a:ln>
          <a:effectLst>
            <a:reflection blurRad="6350" stA="50000" endA="300" endPos="55500" dist="50800" dir="5400000" sy="-100000" algn="bl" rotWithShape="0"/>
          </a:effectLst>
        </p:spPr>
        <p:txBody>
          <a:bodyPr lIns="92075" tIns="0" rIns="92075" bIns="0" anchor="ctr"/>
          <a:lstStyle/>
          <a:p>
            <a:pPr>
              <a:lnSpc>
                <a:spcPct val="90000"/>
              </a:lnSpc>
              <a:defRPr/>
            </a:pPr>
            <a:r>
              <a:rPr lang="en-US" sz="1050" b="1" kern="700" spc="20" dirty="0">
                <a:solidFill>
                  <a:srgbClr val="000000"/>
                </a:solidFill>
              </a:rPr>
              <a:t>Product Support Analysis &amp; Planning</a:t>
            </a:r>
          </a:p>
        </p:txBody>
      </p:sp>
      <p:sp>
        <p:nvSpPr>
          <p:cNvPr id="14" name="Rectangle 30"/>
          <p:cNvSpPr>
            <a:spLocks noChangeArrowheads="1"/>
          </p:cNvSpPr>
          <p:nvPr/>
        </p:nvSpPr>
        <p:spPr bwMode="auto">
          <a:xfrm>
            <a:off x="3421064" y="3486616"/>
            <a:ext cx="4027486" cy="200892"/>
          </a:xfrm>
          <a:prstGeom prst="rect">
            <a:avLst/>
          </a:prstGeom>
          <a:solidFill>
            <a:srgbClr val="E0C68C"/>
          </a:solidFill>
          <a:ln w="19050" algn="ctr">
            <a:noFill/>
            <a:miter lim="800000"/>
            <a:headEnd/>
            <a:tailEnd/>
          </a:ln>
          <a:effectLst>
            <a:reflection blurRad="6350" stA="50000" endA="300" endPos="55500" dist="50800" dir="5400000" sy="-100000" algn="bl" rotWithShape="0"/>
          </a:effectLst>
        </p:spPr>
        <p:txBody>
          <a:bodyPr lIns="92075" tIns="0" rIns="92075" bIns="0" anchor="ctr"/>
          <a:lstStyle/>
          <a:p>
            <a:pPr>
              <a:lnSpc>
                <a:spcPct val="90000"/>
              </a:lnSpc>
              <a:defRPr/>
            </a:pPr>
            <a:r>
              <a:rPr lang="en-US" sz="1050" b="1" kern="700" spc="20" dirty="0">
                <a:solidFill>
                  <a:srgbClr val="000000"/>
                </a:solidFill>
              </a:rPr>
              <a:t>Technical Information Creation &amp; Delivery</a:t>
            </a:r>
          </a:p>
        </p:txBody>
      </p:sp>
      <p:sp>
        <p:nvSpPr>
          <p:cNvPr id="15" name="Rectangle 57"/>
          <p:cNvSpPr>
            <a:spLocks noChangeArrowheads="1"/>
          </p:cNvSpPr>
          <p:nvPr/>
        </p:nvSpPr>
        <p:spPr bwMode="auto">
          <a:xfrm>
            <a:off x="4954029" y="3898311"/>
            <a:ext cx="3303118" cy="200892"/>
          </a:xfrm>
          <a:prstGeom prst="rect">
            <a:avLst/>
          </a:prstGeom>
          <a:solidFill>
            <a:srgbClr val="E0C68C"/>
          </a:solidFill>
          <a:ln w="19050" algn="ctr">
            <a:noFill/>
            <a:miter lim="800000"/>
            <a:headEnd/>
            <a:tailEnd/>
          </a:ln>
          <a:effectLst>
            <a:reflection blurRad="6350" stA="50000" endA="300" endPos="55500" dist="50800" dir="5400000" sy="-100000" algn="bl" rotWithShape="0"/>
          </a:effectLst>
        </p:spPr>
        <p:txBody>
          <a:bodyPr lIns="92075" tIns="0" rIns="92075" bIns="0" anchor="ctr"/>
          <a:lstStyle/>
          <a:p>
            <a:pPr>
              <a:lnSpc>
                <a:spcPct val="90000"/>
              </a:lnSpc>
              <a:defRPr/>
            </a:pPr>
            <a:r>
              <a:rPr lang="en-US" sz="1050" b="1" kern="700" spc="20" dirty="0">
                <a:solidFill>
                  <a:srgbClr val="000000"/>
                </a:solidFill>
              </a:rPr>
              <a:t>Performance Analysis &amp; Feedback</a:t>
            </a:r>
          </a:p>
        </p:txBody>
      </p:sp>
      <p:sp>
        <p:nvSpPr>
          <p:cNvPr id="16" name="Rectangle 15"/>
          <p:cNvSpPr/>
          <p:nvPr/>
        </p:nvSpPr>
        <p:spPr>
          <a:xfrm>
            <a:off x="5185775" y="4809122"/>
            <a:ext cx="3958225" cy="1805623"/>
          </a:xfrm>
          <a:prstGeom prst="rect">
            <a:avLst/>
          </a:prstGeom>
        </p:spPr>
        <p:txBody>
          <a:bodyPr wrap="square">
            <a:spAutoFit/>
          </a:bodyPr>
          <a:lstStyle/>
          <a:p>
            <a:pPr marL="684213" lvl="1" indent="-228600">
              <a:spcAft>
                <a:spcPts val="200"/>
              </a:spcAft>
              <a:buFont typeface="Wingdings" pitchFamily="2" charset="2"/>
              <a:buChar char="§"/>
            </a:pPr>
            <a:r>
              <a:rPr lang="en-US" dirty="0" smtClean="0">
                <a:solidFill>
                  <a:srgbClr val="4C4D4F"/>
                </a:solidFill>
                <a:latin typeface="Arial Narrow" pitchFamily="34" charset="0"/>
              </a:rPr>
              <a:t>Optimizing Translation Management</a:t>
            </a:r>
            <a:br>
              <a:rPr lang="en-US" dirty="0" smtClean="0">
                <a:solidFill>
                  <a:srgbClr val="4C4D4F"/>
                </a:solidFill>
                <a:latin typeface="Arial Narrow" pitchFamily="34" charset="0"/>
              </a:rPr>
            </a:br>
            <a:endParaRPr lang="en-US" dirty="0" smtClean="0">
              <a:solidFill>
                <a:srgbClr val="4C4D4F"/>
              </a:solidFill>
              <a:latin typeface="Arial Narrow" pitchFamily="34" charset="0"/>
            </a:endParaRPr>
          </a:p>
          <a:p>
            <a:pPr marL="684213" lvl="1" indent="-228600">
              <a:spcAft>
                <a:spcPts val="200"/>
              </a:spcAft>
              <a:buFont typeface="Wingdings" pitchFamily="2" charset="2"/>
              <a:buChar char="§"/>
            </a:pPr>
            <a:r>
              <a:rPr lang="en-US" dirty="0" smtClean="0">
                <a:solidFill>
                  <a:srgbClr val="4C4D4F"/>
                </a:solidFill>
                <a:latin typeface="Arial Narrow" pitchFamily="34" charset="0"/>
              </a:rPr>
              <a:t>Associative Product Information &amp; </a:t>
            </a:r>
            <a:br>
              <a:rPr lang="en-US" dirty="0" smtClean="0">
                <a:solidFill>
                  <a:srgbClr val="4C4D4F"/>
                </a:solidFill>
                <a:latin typeface="Arial Narrow" pitchFamily="34" charset="0"/>
              </a:rPr>
            </a:br>
            <a:r>
              <a:rPr lang="en-US" dirty="0" smtClean="0">
                <a:solidFill>
                  <a:srgbClr val="4C4D4F"/>
                </a:solidFill>
                <a:latin typeface="Arial Narrow" pitchFamily="34" charset="0"/>
              </a:rPr>
              <a:t>Change Management</a:t>
            </a:r>
            <a:br>
              <a:rPr lang="en-US" dirty="0" smtClean="0">
                <a:solidFill>
                  <a:srgbClr val="4C4D4F"/>
                </a:solidFill>
                <a:latin typeface="Arial Narrow" pitchFamily="34" charset="0"/>
              </a:rPr>
            </a:br>
            <a:endParaRPr lang="en-US" dirty="0" smtClean="0">
              <a:solidFill>
                <a:srgbClr val="4C4D4F"/>
              </a:solidFill>
              <a:latin typeface="Arial Narrow" pitchFamily="34" charset="0"/>
            </a:endParaRPr>
          </a:p>
          <a:p>
            <a:pPr marL="684213" lvl="1" indent="-228600">
              <a:spcAft>
                <a:spcPts val="200"/>
              </a:spcAft>
              <a:buFont typeface="Wingdings" pitchFamily="2" charset="2"/>
              <a:buChar char="§"/>
            </a:pPr>
            <a:r>
              <a:rPr lang="en-US" dirty="0" smtClean="0">
                <a:solidFill>
                  <a:srgbClr val="4C4D4F"/>
                </a:solidFill>
                <a:latin typeface="Arial Narrow" pitchFamily="34" charset="0"/>
              </a:rPr>
              <a:t>Interactive Information Delivery</a:t>
            </a:r>
            <a:endParaRPr lang="en-US" dirty="0"/>
          </a:p>
        </p:txBody>
      </p:sp>
      <p:pic>
        <p:nvPicPr>
          <p:cNvPr id="17" name="Picture 3" descr="Oshkosh 2D IsoDraw Hosereel"/>
          <p:cNvPicPr>
            <a:picLocks noChangeAspect="1" noChangeArrowheads="1"/>
          </p:cNvPicPr>
          <p:nvPr/>
        </p:nvPicPr>
        <p:blipFill>
          <a:blip r:embed="rId13" cstate="print"/>
          <a:srcRect l="21057" t="42143" r="11091" b="7370"/>
          <a:stretch>
            <a:fillRect/>
          </a:stretch>
        </p:blipFill>
        <p:spPr bwMode="auto">
          <a:xfrm>
            <a:off x="350728" y="5060516"/>
            <a:ext cx="513568" cy="492136"/>
          </a:xfrm>
          <a:prstGeom prst="rect">
            <a:avLst/>
          </a:prstGeom>
          <a:noFill/>
          <a:ln w="9525">
            <a:noFill/>
            <a:miter lim="800000"/>
            <a:headEnd/>
            <a:tailEnd/>
          </a:ln>
        </p:spPr>
      </p:pic>
      <p:pic>
        <p:nvPicPr>
          <p:cNvPr id="20" name="Picture 19" descr="VA5_pg2.png"/>
          <p:cNvPicPr>
            <a:picLocks noChangeAspect="1"/>
          </p:cNvPicPr>
          <p:nvPr/>
        </p:nvPicPr>
        <p:blipFill>
          <a:blip r:embed="rId14" cstate="print"/>
          <a:stretch>
            <a:fillRect/>
          </a:stretch>
        </p:blipFill>
        <p:spPr>
          <a:xfrm rot="21354763">
            <a:off x="334241" y="5717807"/>
            <a:ext cx="470917" cy="6086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8" name="Picture 17" descr="VA5_pg3.png"/>
          <p:cNvPicPr>
            <a:picLocks noChangeAspect="1"/>
          </p:cNvPicPr>
          <p:nvPr/>
        </p:nvPicPr>
        <p:blipFill>
          <a:blip r:embed="rId15" cstate="print"/>
          <a:stretch>
            <a:fillRect/>
          </a:stretch>
        </p:blipFill>
        <p:spPr>
          <a:xfrm rot="745898">
            <a:off x="643301" y="5814798"/>
            <a:ext cx="470834" cy="6086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5" name="Group 24"/>
          <p:cNvGrpSpPr/>
          <p:nvPr/>
        </p:nvGrpSpPr>
        <p:grpSpPr>
          <a:xfrm>
            <a:off x="4736729" y="4790642"/>
            <a:ext cx="694693" cy="430423"/>
            <a:chOff x="4699151" y="5053688"/>
            <a:chExt cx="694693" cy="430423"/>
          </a:xfrm>
        </p:grpSpPr>
        <p:pic>
          <p:nvPicPr>
            <p:cNvPr id="23" name="Picture 47" descr="fr-lgflag"/>
            <p:cNvPicPr>
              <a:picLocks noChangeAspect="1" noChangeArrowheads="1"/>
            </p:cNvPicPr>
            <p:nvPr/>
          </p:nvPicPr>
          <p:blipFill>
            <a:blip r:embed="rId16" cstate="print"/>
            <a:srcRect/>
            <a:stretch>
              <a:fillRect/>
            </a:stretch>
          </p:blipFill>
          <p:spPr bwMode="gray">
            <a:xfrm>
              <a:off x="4699151" y="5053688"/>
              <a:ext cx="220848" cy="133421"/>
            </a:xfrm>
            <a:prstGeom prst="rect">
              <a:avLst/>
            </a:prstGeom>
            <a:noFill/>
            <a:ln w="9525">
              <a:solidFill>
                <a:schemeClr val="bg1"/>
              </a:solidFill>
              <a:miter lim="800000"/>
              <a:headEnd/>
              <a:tailEnd/>
            </a:ln>
          </p:spPr>
        </p:pic>
        <p:pic>
          <p:nvPicPr>
            <p:cNvPr id="22" name="Picture 48" descr="Germany">
              <a:hlinkClick r:id="rId17"/>
            </p:cNvPr>
            <p:cNvPicPr>
              <a:picLocks noChangeAspect="1" noChangeArrowheads="1"/>
            </p:cNvPicPr>
            <p:nvPr/>
          </p:nvPicPr>
          <p:blipFill>
            <a:blip r:embed="rId18" cstate="print"/>
            <a:srcRect/>
            <a:stretch>
              <a:fillRect/>
            </a:stretch>
          </p:blipFill>
          <p:spPr bwMode="gray">
            <a:xfrm>
              <a:off x="4852454" y="5153228"/>
              <a:ext cx="240145" cy="133421"/>
            </a:xfrm>
            <a:prstGeom prst="rect">
              <a:avLst/>
            </a:prstGeom>
            <a:noFill/>
            <a:ln w="9525">
              <a:solidFill>
                <a:schemeClr val="bg1"/>
              </a:solidFill>
              <a:miter lim="800000"/>
              <a:headEnd/>
              <a:tailEnd/>
            </a:ln>
          </p:spPr>
        </p:pic>
        <p:pic>
          <p:nvPicPr>
            <p:cNvPr id="21" name="Picture 49" descr="Japan">
              <a:hlinkClick r:id="rId19"/>
            </p:cNvPr>
            <p:cNvPicPr>
              <a:picLocks noChangeAspect="1" noChangeArrowheads="1"/>
            </p:cNvPicPr>
            <p:nvPr/>
          </p:nvPicPr>
          <p:blipFill>
            <a:blip r:embed="rId20" cstate="print"/>
            <a:srcRect/>
            <a:stretch>
              <a:fillRect/>
            </a:stretch>
          </p:blipFill>
          <p:spPr bwMode="gray">
            <a:xfrm>
              <a:off x="5025054" y="5252768"/>
              <a:ext cx="219776" cy="133421"/>
            </a:xfrm>
            <a:prstGeom prst="rect">
              <a:avLst/>
            </a:prstGeom>
            <a:noFill/>
            <a:ln w="9525">
              <a:solidFill>
                <a:schemeClr val="tx1"/>
              </a:solidFill>
              <a:miter lim="800000"/>
              <a:headEnd/>
              <a:tailEnd/>
            </a:ln>
          </p:spPr>
        </p:pic>
        <p:pic>
          <p:nvPicPr>
            <p:cNvPr id="24" name="Picture 46" descr="china_flag_large">
              <a:hlinkClick r:id="rId21"/>
            </p:cNvPr>
            <p:cNvPicPr>
              <a:picLocks noChangeAspect="1" noChangeArrowheads="1"/>
            </p:cNvPicPr>
            <p:nvPr/>
          </p:nvPicPr>
          <p:blipFill>
            <a:blip r:embed="rId22" cstate="print"/>
            <a:srcRect/>
            <a:stretch>
              <a:fillRect/>
            </a:stretch>
          </p:blipFill>
          <p:spPr bwMode="gray">
            <a:xfrm>
              <a:off x="5177284" y="5352307"/>
              <a:ext cx="216560" cy="131804"/>
            </a:xfrm>
            <a:prstGeom prst="rect">
              <a:avLst/>
            </a:prstGeom>
            <a:noFill/>
            <a:ln w="9525">
              <a:solidFill>
                <a:schemeClr val="bg1"/>
              </a:solidFill>
              <a:miter lim="800000"/>
              <a:headEnd/>
              <a:tailEnd/>
            </a:ln>
          </p:spPr>
        </p:pic>
      </p:grpSp>
      <p:pic>
        <p:nvPicPr>
          <p:cNvPr id="26" name="Picture 75"/>
          <p:cNvPicPr>
            <a:picLocks noChangeAspect="1" noChangeArrowheads="1"/>
          </p:cNvPicPr>
          <p:nvPr/>
        </p:nvPicPr>
        <p:blipFill>
          <a:blip r:embed="rId23" cstate="print"/>
          <a:srcRect l="22320"/>
          <a:stretch>
            <a:fillRect/>
          </a:stretch>
        </p:blipFill>
        <p:spPr bwMode="auto">
          <a:xfrm>
            <a:off x="4865513" y="6077092"/>
            <a:ext cx="539664" cy="348761"/>
          </a:xfrm>
          <a:prstGeom prst="rect">
            <a:avLst/>
          </a:prstGeom>
          <a:noFill/>
          <a:ln w="12700">
            <a:noFill/>
            <a:miter lim="800000"/>
            <a:headEnd/>
            <a:tailEnd/>
          </a:ln>
        </p:spPr>
      </p:pic>
      <p:pic>
        <p:nvPicPr>
          <p:cNvPr id="27" name="Picture 26" descr="collateral-partsCatalog.jpg"/>
          <p:cNvPicPr>
            <a:picLocks noChangeAspect="1"/>
          </p:cNvPicPr>
          <p:nvPr/>
        </p:nvPicPr>
        <p:blipFill>
          <a:blip r:embed="rId24" cstate="print"/>
          <a:srcRect r="16250" b="61742"/>
          <a:stretch>
            <a:fillRect/>
          </a:stretch>
        </p:blipFill>
        <p:spPr>
          <a:xfrm>
            <a:off x="4693813" y="5511452"/>
            <a:ext cx="696072" cy="402724"/>
          </a:xfrm>
          <a:prstGeom prst="rect">
            <a:avLst/>
          </a:prstGeom>
          <a:effectLst>
            <a:outerShdw blurRad="50800" dist="38100" dir="2700000" algn="tl" rotWithShape="0">
              <a:prstClr val="black">
                <a:alpha val="40000"/>
              </a:prstClr>
            </a:outerShdw>
          </a:effectLst>
        </p:spPr>
      </p:pic>
      <p:pic>
        <p:nvPicPr>
          <p:cNvPr id="28" name="Picture 27" descr="PROD-DATA---isodraw.png"/>
          <p:cNvPicPr>
            <a:picLocks noChangeAspect="1"/>
          </p:cNvPicPr>
          <p:nvPr/>
        </p:nvPicPr>
        <p:blipFill>
          <a:blip r:embed="rId25" cstate="print"/>
          <a:stretch>
            <a:fillRect/>
          </a:stretch>
        </p:blipFill>
        <p:spPr>
          <a:xfrm flipH="1">
            <a:off x="5026805" y="5346268"/>
            <a:ext cx="541900" cy="455692"/>
          </a:xfrm>
          <a:prstGeom prst="rect">
            <a:avLst/>
          </a:prstGeom>
        </p:spPr>
      </p:pic>
      <p:sp>
        <p:nvSpPr>
          <p:cNvPr id="33"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34"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35"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36" name="TextBox 14"/>
          <p:cNvSpPr txBox="1">
            <a:spLocks noChangeArrowheads="1"/>
          </p:cNvSpPr>
          <p:nvPr>
            <p:custDataLst>
              <p:tags r:id="rId4"/>
            </p:custDataLst>
          </p:nvPr>
        </p:nvSpPr>
        <p:spPr bwMode="gray">
          <a:xfrm>
            <a:off x="6899581" y="31138"/>
            <a:ext cx="1337834"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i="1" dirty="0" smtClean="0">
                <a:solidFill>
                  <a:schemeClr val="accent3">
                    <a:lumMod val="50000"/>
                  </a:schemeClr>
                </a:solidFill>
              </a:rPr>
              <a:t>PTC </a:t>
            </a:r>
            <a:br>
              <a:rPr lang="en-US" sz="2000" i="1" dirty="0" smtClean="0">
                <a:solidFill>
                  <a:schemeClr val="accent3">
                    <a:lumMod val="50000"/>
                  </a:schemeClr>
                </a:solidFill>
              </a:rPr>
            </a:br>
            <a:r>
              <a:rPr lang="en-US" sz="2000" i="1" dirty="0" smtClean="0">
                <a:solidFill>
                  <a:schemeClr val="accent3">
                    <a:lumMod val="50000"/>
                  </a:schemeClr>
                </a:solidFill>
              </a:rPr>
              <a:t>Solutions</a:t>
            </a:r>
            <a:endParaRPr lang="en-US" sz="2000" i="1" dirty="0">
              <a:solidFill>
                <a:schemeClr val="accent3">
                  <a:lumMod val="50000"/>
                </a:schemeClr>
              </a:solidFill>
            </a:endParaRPr>
          </a:p>
        </p:txBody>
      </p:sp>
      <p:sp>
        <p:nvSpPr>
          <p:cNvPr id="38"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39"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40" name="Oval 39"/>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41"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37" name="TextBox 36"/>
          <p:cNvSpPr txBox="1"/>
          <p:nvPr/>
        </p:nvSpPr>
        <p:spPr>
          <a:xfrm>
            <a:off x="5192486" y="1322615"/>
            <a:ext cx="3951514"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3: Improvement Area</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1000"/>
                                        <p:tgtEl>
                                          <p:spTgt spid="13"/>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1000"/>
                                        <p:tgtEl>
                                          <p:spTgt spid="14"/>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1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219456" y="984738"/>
            <a:ext cx="7283313" cy="5425206"/>
          </a:xfrm>
        </p:spPr>
        <p:txBody>
          <a:bodyPr/>
          <a:lstStyle/>
          <a:p>
            <a:pPr marL="457200" indent="-457200">
              <a:buFont typeface="+mj-lt"/>
              <a:buAutoNum type="arabicPeriod"/>
            </a:pPr>
            <a:r>
              <a:rPr lang="en-US" u="sng" dirty="0" smtClean="0"/>
              <a:t>Concisely</a:t>
            </a:r>
            <a:r>
              <a:rPr lang="en-US" dirty="0" smtClean="0"/>
              <a:t> Communicate the Value Proposition</a:t>
            </a:r>
          </a:p>
          <a:p>
            <a:pPr lvl="1"/>
            <a:r>
              <a:rPr lang="en-US" dirty="0" smtClean="0"/>
              <a:t>Challenges, Value, Solution</a:t>
            </a:r>
          </a:p>
          <a:p>
            <a:pPr lvl="1"/>
            <a:r>
              <a:rPr lang="en-US" dirty="0" smtClean="0"/>
              <a:t>Balance of Qualitative &amp; Quantitative Evidence</a:t>
            </a:r>
          </a:p>
          <a:p>
            <a:pPr lvl="1"/>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Simplicity is the ultimate sophistication</a:t>
            </a:r>
            <a:r>
              <a:rPr lang="en-US" dirty="0" smtClean="0">
                <a:latin typeface="Times New Roman" pitchFamily="18" charset="0"/>
                <a:cs typeface="Times New Roman" pitchFamily="18" charset="0"/>
              </a:rPr>
              <a:t>” – </a:t>
            </a:r>
            <a:r>
              <a:rPr lang="en-US" sz="1400" i="1" dirty="0" smtClean="0">
                <a:latin typeface="Times New Roman" pitchFamily="18" charset="0"/>
                <a:cs typeface="Times New Roman" pitchFamily="18" charset="0"/>
              </a:rPr>
              <a:t>Leonardo </a:t>
            </a:r>
            <a:r>
              <a:rPr lang="en-US" sz="1400" i="1" dirty="0" err="1" smtClean="0">
                <a:latin typeface="Times New Roman" pitchFamily="18" charset="0"/>
                <a:cs typeface="Times New Roman" pitchFamily="18" charset="0"/>
              </a:rPr>
              <a:t>da</a:t>
            </a:r>
            <a:r>
              <a:rPr lang="en-US" sz="1400" i="1" dirty="0" smtClean="0">
                <a:latin typeface="Times New Roman" pitchFamily="18" charset="0"/>
                <a:cs typeface="Times New Roman" pitchFamily="18" charset="0"/>
              </a:rPr>
              <a:t> Vinci</a:t>
            </a:r>
            <a:endParaRPr lang="en-US" i="1" dirty="0" smtClean="0">
              <a:latin typeface="Times New Roman" pitchFamily="18" charset="0"/>
              <a:cs typeface="Times New Roman" pitchFamily="18" charset="0"/>
            </a:endParaRPr>
          </a:p>
          <a:p>
            <a:pPr marL="457200" indent="-457200">
              <a:buFont typeface="+mj-lt"/>
              <a:buAutoNum type="arabicPeriod"/>
            </a:pPr>
            <a:r>
              <a:rPr lang="en-US" dirty="0" smtClean="0"/>
              <a:t>Achieve Presentation “Flow”</a:t>
            </a:r>
          </a:p>
          <a:p>
            <a:pPr lvl="1"/>
            <a:r>
              <a:rPr lang="en-US" dirty="0" smtClean="0"/>
              <a:t>Leverage updated PTC Branding</a:t>
            </a:r>
          </a:p>
          <a:p>
            <a:pPr lvl="1"/>
            <a:r>
              <a:rPr lang="en-US" dirty="0" smtClean="0"/>
              <a:t>Easy to follow and understand</a:t>
            </a:r>
          </a:p>
          <a:p>
            <a:pPr lvl="1"/>
            <a:r>
              <a:rPr lang="en-US" dirty="0" smtClean="0"/>
              <a:t>Adhere to effective KISS Presentation methodology</a:t>
            </a:r>
          </a:p>
          <a:p>
            <a:pPr marL="457200" indent="-457200">
              <a:buFont typeface="+mj-lt"/>
              <a:buAutoNum type="arabicPeriod"/>
            </a:pPr>
            <a:r>
              <a:rPr lang="en-US" dirty="0" smtClean="0"/>
              <a:t>Aligns with Holden Principles</a:t>
            </a:r>
          </a:p>
          <a:p>
            <a:pPr lvl="1"/>
            <a:r>
              <a:rPr lang="en-US" dirty="0" smtClean="0"/>
              <a:t>Critical Business Issues, Business Impact, Area of Improvement, Credibility</a:t>
            </a:r>
            <a:br>
              <a:rPr lang="en-US" dirty="0" smtClean="0"/>
            </a:br>
            <a:endParaRPr lang="en-US" dirty="0" smtClean="0"/>
          </a:p>
          <a:p>
            <a:pPr marL="457200" indent="-457200">
              <a:buFont typeface="+mj-lt"/>
              <a:buAutoNum type="arabicPeriod"/>
            </a:pPr>
            <a:r>
              <a:rPr lang="en-US" dirty="0" smtClean="0"/>
              <a:t>Earn the Right to Engage </a:t>
            </a:r>
            <a:r>
              <a:rPr lang="en-US" u="sng" dirty="0" smtClean="0"/>
              <a:t>Strategically</a:t>
            </a:r>
            <a:r>
              <a:rPr lang="en-US" dirty="0" smtClean="0"/>
              <a:t> before Technically</a:t>
            </a:r>
          </a:p>
          <a:p>
            <a:pPr lvl="1"/>
            <a:r>
              <a:rPr lang="en-US" dirty="0" smtClean="0"/>
              <a:t>Establish credibility</a:t>
            </a:r>
          </a:p>
          <a:p>
            <a:pPr lvl="1"/>
            <a:r>
              <a:rPr lang="en-US" dirty="0" smtClean="0"/>
              <a:t>Engage in exploratory fashion</a:t>
            </a:r>
          </a:p>
          <a:p>
            <a:pPr lvl="1"/>
            <a:r>
              <a:rPr lang="en-US" dirty="0" smtClean="0"/>
              <a:t>Enable focused technical execution</a:t>
            </a:r>
            <a:endParaRPr lang="en-US" dirty="0"/>
          </a:p>
        </p:txBody>
      </p:sp>
      <p:sp>
        <p:nvSpPr>
          <p:cNvPr id="2" name="Title 1"/>
          <p:cNvSpPr>
            <a:spLocks noGrp="1"/>
          </p:cNvSpPr>
          <p:nvPr>
            <p:ph type="title"/>
          </p:nvPr>
        </p:nvSpPr>
        <p:spPr/>
        <p:txBody>
          <a:bodyPr/>
          <a:lstStyle/>
          <a:p>
            <a:r>
              <a:rPr lang="en-US" dirty="0" smtClean="0"/>
              <a:t>Value Presentation Key Objectives</a:t>
            </a:r>
            <a:endParaRPr lang="en-US" dirty="0"/>
          </a:p>
        </p:txBody>
      </p:sp>
      <p:sp>
        <p:nvSpPr>
          <p:cNvPr id="4" name="Footer Placeholder 3"/>
          <p:cNvSpPr>
            <a:spLocks noGrp="1"/>
          </p:cNvSpPr>
          <p:nvPr>
            <p:ph type="ftr" sz="quarter" idx="3"/>
          </p:nvPr>
        </p:nvSpPr>
        <p:spPr/>
        <p:txBody>
          <a:bodyPr/>
          <a:lstStyle/>
          <a:p>
            <a:endParaRPr lang="en-US" dirty="0"/>
          </a:p>
        </p:txBody>
      </p:sp>
      <p:pic>
        <p:nvPicPr>
          <p:cNvPr id="309250" name="Picture 2" descr="D:\User Profiles\brud.PTCNET\Local Settings\Temporary Internet Files\Content.IE5\HYBS7YSY\MP900177750[1].jpg"/>
          <p:cNvPicPr>
            <a:picLocks noChangeAspect="1" noChangeArrowheads="1"/>
          </p:cNvPicPr>
          <p:nvPr/>
        </p:nvPicPr>
        <p:blipFill>
          <a:blip r:embed="rId2" cstate="print"/>
          <a:srcRect/>
          <a:stretch>
            <a:fillRect/>
          </a:stretch>
        </p:blipFill>
        <p:spPr bwMode="auto">
          <a:xfrm>
            <a:off x="6881229" y="895581"/>
            <a:ext cx="1421418" cy="947612"/>
          </a:xfrm>
          <a:prstGeom prst="rect">
            <a:avLst/>
          </a:prstGeom>
          <a:noFill/>
          <a:effectLst>
            <a:reflection blurRad="6350" stA="52000" endA="300" endPos="35000" dir="5400000" sy="-100000" algn="bl" rotWithShape="0"/>
          </a:effectLst>
        </p:spPr>
      </p:pic>
      <p:grpSp>
        <p:nvGrpSpPr>
          <p:cNvPr id="9" name="Group 8"/>
          <p:cNvGrpSpPr/>
          <p:nvPr/>
        </p:nvGrpSpPr>
        <p:grpSpPr>
          <a:xfrm>
            <a:off x="7390099" y="3779171"/>
            <a:ext cx="1524002" cy="1107996"/>
            <a:chOff x="6174154" y="2493107"/>
            <a:chExt cx="1524002" cy="1107996"/>
          </a:xfrm>
        </p:grpSpPr>
        <p:sp>
          <p:nvSpPr>
            <p:cNvPr id="7" name="Isosceles Triangle 6"/>
            <p:cNvSpPr/>
            <p:nvPr/>
          </p:nvSpPr>
          <p:spPr>
            <a:xfrm>
              <a:off x="6510529" y="2570023"/>
              <a:ext cx="1187627" cy="1023816"/>
            </a:xfrm>
            <a:prstGeom prst="triangle">
              <a:avLst/>
            </a:prstGeom>
            <a:gradFill>
              <a:gsLst>
                <a:gs pos="0">
                  <a:schemeClr val="bg2"/>
                </a:gs>
                <a:gs pos="51000">
                  <a:schemeClr val="bg2">
                    <a:lumMod val="20000"/>
                    <a:lumOff val="80000"/>
                  </a:schemeClr>
                </a:gs>
                <a:gs pos="100000">
                  <a:schemeClr val="bg1"/>
                </a:gs>
              </a:gsLst>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smtClean="0">
                <a:solidFill>
                  <a:schemeClr val="bg1"/>
                </a:solidFill>
              </a:endParaRPr>
            </a:p>
          </p:txBody>
        </p:sp>
        <p:sp>
          <p:nvSpPr>
            <p:cNvPr id="8" name="TextBox 7"/>
            <p:cNvSpPr txBox="1"/>
            <p:nvPr/>
          </p:nvSpPr>
          <p:spPr>
            <a:xfrm>
              <a:off x="6174154" y="2493107"/>
              <a:ext cx="1039447" cy="1107996"/>
            </a:xfrm>
            <a:prstGeom prst="rect">
              <a:avLst/>
            </a:prstGeom>
            <a:noFill/>
          </p:spPr>
          <p:txBody>
            <a:bodyPr wrap="square" lIns="0" tIns="0" rIns="0" bIns="0" rtlCol="0">
              <a:spAutoFit/>
            </a:bodyPr>
            <a:lstStyle/>
            <a:p>
              <a:r>
                <a:rPr lang="en-US" sz="2400" dirty="0" smtClean="0">
                  <a:solidFill>
                    <a:srgbClr val="FF0000"/>
                  </a:solidFill>
                </a:rPr>
                <a:t>      E</a:t>
              </a:r>
            </a:p>
            <a:p>
              <a:r>
                <a:rPr lang="en-US" sz="2400" dirty="0" smtClean="0">
                  <a:solidFill>
                    <a:srgbClr val="FF0000"/>
                  </a:solidFill>
                </a:rPr>
                <a:t>   M</a:t>
              </a:r>
            </a:p>
            <a:p>
              <a:r>
                <a:rPr lang="en-US" sz="2400" dirty="0" smtClean="0">
                  <a:solidFill>
                    <a:srgbClr val="FF0000"/>
                  </a:solidFill>
                </a:rPr>
                <a:t>O</a:t>
              </a:r>
            </a:p>
          </p:txBody>
        </p:sp>
      </p:grpSp>
      <p:pic>
        <p:nvPicPr>
          <p:cNvPr id="309253" name="Picture 5"/>
          <p:cNvPicPr>
            <a:picLocks noChangeAspect="1" noChangeArrowheads="1"/>
          </p:cNvPicPr>
          <p:nvPr/>
        </p:nvPicPr>
        <p:blipFill>
          <a:blip r:embed="rId3" cstate="print"/>
          <a:srcRect/>
          <a:stretch>
            <a:fillRect/>
          </a:stretch>
        </p:blipFill>
        <p:spPr bwMode="auto">
          <a:xfrm>
            <a:off x="5603445" y="2573576"/>
            <a:ext cx="2809875" cy="342900"/>
          </a:xfrm>
          <a:prstGeom prst="rect">
            <a:avLst/>
          </a:prstGeom>
          <a:noFill/>
          <a:ln w="9525">
            <a:noFill/>
            <a:miter lim="800000"/>
            <a:headEnd/>
            <a:tailEnd/>
          </a:ln>
        </p:spPr>
      </p:pic>
      <p:pic>
        <p:nvPicPr>
          <p:cNvPr id="309254" name="Picture 6"/>
          <p:cNvPicPr>
            <a:picLocks noChangeAspect="1" noChangeArrowheads="1"/>
          </p:cNvPicPr>
          <p:nvPr/>
        </p:nvPicPr>
        <p:blipFill>
          <a:blip r:embed="rId4" cstate="print"/>
          <a:srcRect/>
          <a:stretch>
            <a:fillRect/>
          </a:stretch>
        </p:blipFill>
        <p:spPr bwMode="auto">
          <a:xfrm>
            <a:off x="5748950" y="5373362"/>
            <a:ext cx="3055737" cy="122298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9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entagon 50"/>
          <p:cNvSpPr/>
          <p:nvPr/>
        </p:nvSpPr>
        <p:spPr bwMode="auto">
          <a:xfrm flipH="1">
            <a:off x="4720934" y="2665731"/>
            <a:ext cx="1145241" cy="1651000"/>
          </a:xfrm>
          <a:prstGeom prst="homePlate">
            <a:avLst>
              <a:gd name="adj" fmla="val 58943"/>
            </a:avLst>
          </a:prstGeom>
          <a:gradFill flip="none" rotWithShape="1">
            <a:gsLst>
              <a:gs pos="100000">
                <a:schemeClr val="accent6"/>
              </a:gs>
              <a:gs pos="0">
                <a:srgbClr val="DCE6EC"/>
              </a:gs>
            </a:gsLst>
            <a:path path="circle">
              <a:fillToRect l="50000" t="50000" r="50000" b="50000"/>
            </a:path>
            <a:tileRect/>
          </a:gradFill>
          <a:ln w="19050"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p:spPr>
        <p:txBody>
          <a:bodyPr vert="horz" wrap="none" lIns="0" tIns="0" rIns="0" bIns="0" numCol="1" rtlCol="0" anchor="ctr" anchorCtr="0" compatLnSpc="1">
            <a:prstTxWarp prst="textNoShape">
              <a:avLst/>
            </a:prstTxWarp>
          </a:bodyPr>
          <a:lstStyle/>
          <a:p>
            <a:pPr algn="ctr" eaLnBrk="0" fontAlgn="base" hangingPunct="0">
              <a:lnSpc>
                <a:spcPct val="90000"/>
              </a:lnSpc>
              <a:spcBef>
                <a:spcPct val="0"/>
              </a:spcBef>
              <a:spcAft>
                <a:spcPct val="0"/>
              </a:spcAft>
            </a:pPr>
            <a:endParaRPr lang="en-US" sz="1200" b="1" dirty="0" smtClean="0">
              <a:solidFill>
                <a:srgbClr val="2F83B8"/>
              </a:solidFill>
              <a:latin typeface="Arial" pitchFamily="34" charset="0"/>
              <a:ea typeface="ＭＳ Ｐゴシック" pitchFamily="34" charset="-128"/>
            </a:endParaRPr>
          </a:p>
        </p:txBody>
      </p:sp>
      <p:sp>
        <p:nvSpPr>
          <p:cNvPr id="77" name="Rounded Rectangle 76"/>
          <p:cNvSpPr/>
          <p:nvPr/>
        </p:nvSpPr>
        <p:spPr bwMode="auto">
          <a:xfrm rot="5400000">
            <a:off x="4745357" y="2416851"/>
            <a:ext cx="5161213" cy="2969111"/>
          </a:xfrm>
          <a:prstGeom prst="roundRect">
            <a:avLst>
              <a:gd name="adj" fmla="val 7579"/>
            </a:avLst>
          </a:prstGeom>
          <a:gradFill flip="none" rotWithShape="1">
            <a:gsLst>
              <a:gs pos="100000">
                <a:schemeClr val="accent6"/>
              </a:gs>
              <a:gs pos="0">
                <a:srgbClr val="DCE6EC"/>
              </a:gs>
            </a:gsLst>
            <a:path path="circle">
              <a:fillToRect l="50000" t="50000" r="50000" b="50000"/>
            </a:path>
            <a:tileRect/>
          </a:gradFill>
          <a:ln w="19050"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p:spPr>
        <p:txBody>
          <a:bodyPr vert="horz" wrap="none" lIns="0" tIns="0" rIns="0" bIns="0" numCol="1" rtlCol="0" anchor="ctr" anchorCtr="0" compatLnSpc="1">
            <a:prstTxWarp prst="textNoShape">
              <a:avLst/>
            </a:prstTxWarp>
          </a:bodyPr>
          <a:lstStyle/>
          <a:p>
            <a:pPr marR="0" indent="0" algn="ctr" eaLnBrk="0" fontAlgn="base" hangingPunct="0">
              <a:lnSpc>
                <a:spcPct val="90000"/>
              </a:lnSpc>
              <a:spcBef>
                <a:spcPct val="0"/>
              </a:spcBef>
              <a:spcAft>
                <a:spcPct val="0"/>
              </a:spcAft>
              <a:buClrTx/>
              <a:buSzTx/>
              <a:buFontTx/>
              <a:buNone/>
              <a:tabLst/>
            </a:pPr>
            <a:endParaRPr lang="en-US" sz="1200" b="1" dirty="0" smtClean="0">
              <a:solidFill>
                <a:srgbClr val="2F83B8"/>
              </a:solidFill>
              <a:latin typeface="Arial" pitchFamily="34" charset="0"/>
              <a:ea typeface="ＭＳ Ｐゴシック" pitchFamily="34" charset="-128"/>
            </a:endParaRPr>
          </a:p>
        </p:txBody>
      </p:sp>
      <p:sp>
        <p:nvSpPr>
          <p:cNvPr id="92" name="Flowchart: Magnetic Disk 91"/>
          <p:cNvSpPr/>
          <p:nvPr/>
        </p:nvSpPr>
        <p:spPr bwMode="auto">
          <a:xfrm>
            <a:off x="8465751" y="4109544"/>
            <a:ext cx="601883" cy="635961"/>
          </a:xfrm>
          <a:prstGeom prst="flowChartMagneticDisk">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cap="flat" cmpd="sng" algn="ctr">
            <a:solidFill>
              <a:srgbClr val="73AE57"/>
            </a:solidFill>
            <a:prstDash val="solid"/>
            <a:round/>
            <a:headEnd type="none" w="med" len="med"/>
            <a:tailEnd type="none" w="med" len="med"/>
          </a:ln>
          <a:effectLst>
            <a:outerShdw blurRad="63500" sx="102000" sy="102000" algn="ctr" rotWithShape="0">
              <a:prstClr val="black">
                <a:alpha val="26000"/>
              </a:prstClr>
            </a:outerShdw>
          </a:effectLst>
        </p:spPr>
        <p:txBody>
          <a:bodyPr vert="horz" wrap="square" lIns="0" tIns="45720" rIns="0" bIns="45720" numCol="1" rtlCol="0" anchor="b" anchorCtr="0" compatLnSpc="1">
            <a:prstTxWarp prst="textNoShape">
              <a:avLst/>
            </a:prstTxWarp>
          </a:bodyPr>
          <a:lstStyle/>
          <a:p>
            <a:pPr algn="ctr" fontAlgn="base">
              <a:spcBef>
                <a:spcPct val="0"/>
              </a:spcBef>
              <a:spcAft>
                <a:spcPct val="0"/>
              </a:spcAft>
            </a:pPr>
            <a:r>
              <a:rPr lang="en-US" kern="0" dirty="0" smtClean="0">
                <a:solidFill>
                  <a:schemeClr val="bg1"/>
                </a:solidFill>
                <a:latin typeface="Arial"/>
                <a:ea typeface="ＭＳ Ｐゴシック"/>
              </a:rPr>
              <a:t>ECM</a:t>
            </a:r>
          </a:p>
        </p:txBody>
      </p:sp>
      <p:sp>
        <p:nvSpPr>
          <p:cNvPr id="94" name="Flowchart: Magnetic Disk 93"/>
          <p:cNvSpPr/>
          <p:nvPr/>
        </p:nvSpPr>
        <p:spPr bwMode="auto">
          <a:xfrm>
            <a:off x="8465751" y="2874678"/>
            <a:ext cx="601883" cy="635961"/>
          </a:xfrm>
          <a:prstGeom prst="flowChartMagneticDisk">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cap="flat" cmpd="sng" algn="ctr">
            <a:solidFill>
              <a:srgbClr val="73AE57"/>
            </a:solidFill>
            <a:prstDash val="solid"/>
            <a:round/>
            <a:headEnd type="none" w="med" len="med"/>
            <a:tailEnd type="none" w="med" len="med"/>
          </a:ln>
          <a:effectLst>
            <a:outerShdw blurRad="63500" sx="102000" sy="102000" algn="ctr" rotWithShape="0">
              <a:prstClr val="black">
                <a:alpha val="26000"/>
              </a:prstClr>
            </a:outerShdw>
          </a:effectLst>
        </p:spPr>
        <p:txBody>
          <a:bodyPr vert="horz" wrap="square" lIns="0" tIns="45720" rIns="0" bIns="45720" numCol="1" rtlCol="0" anchor="b"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US" kern="0" dirty="0" smtClean="0">
                <a:solidFill>
                  <a:schemeClr val="bg1"/>
                </a:solidFill>
                <a:latin typeface="Arial"/>
                <a:ea typeface="ＭＳ Ｐゴシック"/>
              </a:rPr>
              <a:t>CRM</a:t>
            </a:r>
          </a:p>
        </p:txBody>
      </p:sp>
      <p:sp>
        <p:nvSpPr>
          <p:cNvPr id="93" name="Flowchart: Magnetic Disk 92"/>
          <p:cNvSpPr/>
          <p:nvPr/>
        </p:nvSpPr>
        <p:spPr bwMode="auto">
          <a:xfrm>
            <a:off x="8465751" y="1639812"/>
            <a:ext cx="601883" cy="635961"/>
          </a:xfrm>
          <a:prstGeom prst="flowChartMagneticDisk">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cap="flat" cmpd="sng" algn="ctr">
            <a:solidFill>
              <a:srgbClr val="73AE57"/>
            </a:solidFill>
            <a:prstDash val="solid"/>
            <a:round/>
            <a:headEnd type="none" w="med" len="med"/>
            <a:tailEnd type="none" w="med" len="med"/>
          </a:ln>
          <a:effectLst>
            <a:outerShdw blurRad="63500" sx="102000" sy="102000" algn="ctr" rotWithShape="0">
              <a:prstClr val="black">
                <a:alpha val="26000"/>
              </a:prstClr>
            </a:outerShdw>
          </a:effectLst>
        </p:spPr>
        <p:txBody>
          <a:bodyPr vert="horz" wrap="square" lIns="0" tIns="45720" rIns="0" bIns="45720" numCol="1" rtlCol="0" anchor="b" anchorCtr="0" compatLnSpc="1">
            <a:prstTxWarp prst="textNoShape">
              <a:avLst/>
            </a:prstTxWarp>
          </a:bodyPr>
          <a:lstStyle/>
          <a:p>
            <a:pPr algn="ctr" fontAlgn="base">
              <a:spcBef>
                <a:spcPct val="0"/>
              </a:spcBef>
              <a:spcAft>
                <a:spcPct val="0"/>
              </a:spcAft>
            </a:pPr>
            <a:r>
              <a:rPr lang="en-US" kern="0" dirty="0" smtClean="0">
                <a:solidFill>
                  <a:schemeClr val="bg1"/>
                </a:solidFill>
                <a:latin typeface="Arial"/>
                <a:ea typeface="ＭＳ Ｐゴシック"/>
              </a:rPr>
              <a:t>ERP</a:t>
            </a:r>
          </a:p>
        </p:txBody>
      </p:sp>
      <p:sp>
        <p:nvSpPr>
          <p:cNvPr id="102" name="Flowchart: Magnetic Disk 101"/>
          <p:cNvSpPr/>
          <p:nvPr/>
        </p:nvSpPr>
        <p:spPr bwMode="auto">
          <a:xfrm>
            <a:off x="8465751" y="5344409"/>
            <a:ext cx="601883" cy="635961"/>
          </a:xfrm>
          <a:prstGeom prst="flowChartMagneticDisk">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cap="flat" cmpd="sng" algn="ctr">
            <a:solidFill>
              <a:srgbClr val="73AE57"/>
            </a:solidFill>
            <a:prstDash val="solid"/>
            <a:round/>
            <a:headEnd type="none" w="med" len="med"/>
            <a:tailEnd type="none" w="med" len="med"/>
          </a:ln>
          <a:effectLst>
            <a:outerShdw blurRad="63500" sx="102000" sy="102000" algn="ctr" rotWithShape="0">
              <a:prstClr val="black">
                <a:alpha val="26000"/>
              </a:prstClr>
            </a:outerShdw>
          </a:effectLst>
        </p:spPr>
        <p:txBody>
          <a:bodyPr vert="horz" wrap="square" lIns="0" tIns="45720" rIns="0" bIns="45720" numCol="1" rtlCol="0" anchor="b"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US" kern="0" dirty="0" smtClean="0">
                <a:solidFill>
                  <a:schemeClr val="bg1"/>
                </a:solidFill>
                <a:latin typeface="Arial"/>
                <a:ea typeface="ＭＳ Ｐゴシック"/>
              </a:rPr>
              <a:t>LMS </a:t>
            </a:r>
          </a:p>
        </p:txBody>
      </p:sp>
      <p:pic>
        <p:nvPicPr>
          <p:cNvPr id="48" name="Picture 47" descr="mfg worker1.jpg"/>
          <p:cNvPicPr>
            <a:picLocks noChangeAspect="1"/>
          </p:cNvPicPr>
          <p:nvPr/>
        </p:nvPicPr>
        <p:blipFill>
          <a:blip r:embed="rId11" cstate="print"/>
          <a:stretch>
            <a:fillRect/>
          </a:stretch>
        </p:blipFill>
        <p:spPr>
          <a:xfrm>
            <a:off x="6086357" y="1540351"/>
            <a:ext cx="970864" cy="728656"/>
          </a:xfrm>
          <a:prstGeom prst="rect">
            <a:avLst/>
          </a:prstGeom>
          <a:ln>
            <a:noFill/>
          </a:ln>
          <a:effectLst>
            <a:outerShdw blurRad="190500" algn="tl" rotWithShape="0">
              <a:srgbClr val="000000">
                <a:alpha val="70000"/>
              </a:srgbClr>
            </a:outerShdw>
          </a:effectLst>
        </p:spPr>
      </p:pic>
      <p:pic>
        <p:nvPicPr>
          <p:cNvPr id="53" name="Picture 3"/>
          <p:cNvPicPr>
            <a:picLocks noChangeAspect="1" noChangeArrowheads="1"/>
          </p:cNvPicPr>
          <p:nvPr/>
        </p:nvPicPr>
        <p:blipFill>
          <a:blip r:embed="rId12" cstate="print"/>
          <a:srcRect l="7911" r="6347"/>
          <a:stretch>
            <a:fillRect/>
          </a:stretch>
        </p:blipFill>
        <p:spPr bwMode="auto">
          <a:xfrm>
            <a:off x="6096301" y="4829429"/>
            <a:ext cx="950976" cy="738675"/>
          </a:xfrm>
          <a:prstGeom prst="rect">
            <a:avLst/>
          </a:prstGeom>
          <a:ln>
            <a:noFill/>
          </a:ln>
          <a:effectLst>
            <a:outerShdw blurRad="190500" algn="tl" rotWithShape="0">
              <a:srgbClr val="000000">
                <a:alpha val="70000"/>
              </a:srgbClr>
            </a:outerShdw>
          </a:effectLst>
        </p:spPr>
      </p:pic>
      <p:pic>
        <p:nvPicPr>
          <p:cNvPr id="56" name="Picture 6"/>
          <p:cNvPicPr>
            <a:picLocks noChangeAspect="1" noChangeArrowheads="1"/>
          </p:cNvPicPr>
          <p:nvPr/>
        </p:nvPicPr>
        <p:blipFill>
          <a:blip r:embed="rId13" cstate="print"/>
          <a:srcRect r="21468"/>
          <a:stretch>
            <a:fillRect/>
          </a:stretch>
        </p:blipFill>
        <p:spPr bwMode="auto">
          <a:xfrm>
            <a:off x="7339803" y="3851505"/>
            <a:ext cx="954208" cy="809238"/>
          </a:xfrm>
          <a:prstGeom prst="rect">
            <a:avLst/>
          </a:prstGeom>
          <a:ln>
            <a:noFill/>
          </a:ln>
          <a:effectLst>
            <a:outerShdw blurRad="190500" algn="tl" rotWithShape="0">
              <a:srgbClr val="000000">
                <a:alpha val="70000"/>
              </a:srgbClr>
            </a:outerShdw>
          </a:effectLst>
        </p:spPr>
      </p:pic>
      <p:pic>
        <p:nvPicPr>
          <p:cNvPr id="60" name="Picture 3" descr="D:\User Profiles\celliott.PTCNET\My Documents\My Pictures\Microsoft Clip Organizer\j0289467.jpg"/>
          <p:cNvPicPr>
            <a:picLocks noChangeAspect="1" noChangeArrowheads="1"/>
          </p:cNvPicPr>
          <p:nvPr/>
        </p:nvPicPr>
        <p:blipFill>
          <a:blip r:embed="rId14" cstate="print"/>
          <a:srcRect r="12112"/>
          <a:stretch>
            <a:fillRect/>
          </a:stretch>
        </p:blipFill>
        <p:spPr bwMode="auto">
          <a:xfrm>
            <a:off x="7305525" y="2312597"/>
            <a:ext cx="1022764" cy="775378"/>
          </a:xfrm>
          <a:prstGeom prst="rect">
            <a:avLst/>
          </a:prstGeom>
          <a:ln>
            <a:noFill/>
          </a:ln>
          <a:effectLst>
            <a:outerShdw blurRad="190500" algn="tl" rotWithShape="0">
              <a:srgbClr val="000000">
                <a:alpha val="70000"/>
              </a:srgbClr>
            </a:outerShdw>
          </a:effectLst>
        </p:spPr>
      </p:pic>
      <p:pic>
        <p:nvPicPr>
          <p:cNvPr id="61" name="Picture 8" descr="http://upload.wikimedia.org/wikiversity/en/5/5a/TechWriting6.jpg"/>
          <p:cNvPicPr>
            <a:picLocks noChangeAspect="1" noChangeArrowheads="1"/>
          </p:cNvPicPr>
          <p:nvPr/>
        </p:nvPicPr>
        <p:blipFill>
          <a:blip r:embed="rId15" cstate="print"/>
          <a:stretch>
            <a:fillRect/>
          </a:stretch>
        </p:blipFill>
        <p:spPr bwMode="auto">
          <a:xfrm>
            <a:off x="6181235" y="3084324"/>
            <a:ext cx="781108" cy="823855"/>
          </a:xfrm>
          <a:prstGeom prst="rect">
            <a:avLst/>
          </a:prstGeom>
          <a:ln>
            <a:noFill/>
          </a:ln>
          <a:effectLst>
            <a:outerShdw blurRad="190500" algn="tl" rotWithShape="0">
              <a:srgbClr val="000000">
                <a:alpha val="70000"/>
              </a:srgbClr>
            </a:outerShdw>
          </a:effectLst>
        </p:spPr>
      </p:pic>
      <p:pic>
        <p:nvPicPr>
          <p:cNvPr id="64" name="Picture 3"/>
          <p:cNvPicPr>
            <a:picLocks noChangeAspect="1" noChangeArrowheads="1"/>
          </p:cNvPicPr>
          <p:nvPr/>
        </p:nvPicPr>
        <p:blipFill>
          <a:blip r:embed="rId16" cstate="print"/>
          <a:srcRect t="11409" b="17781"/>
          <a:stretch>
            <a:fillRect/>
          </a:stretch>
        </p:blipFill>
        <p:spPr bwMode="auto">
          <a:xfrm>
            <a:off x="7432807" y="5339658"/>
            <a:ext cx="768201" cy="829822"/>
          </a:xfrm>
          <a:prstGeom prst="rect">
            <a:avLst/>
          </a:prstGeom>
          <a:ln>
            <a:noFill/>
          </a:ln>
          <a:effectLst>
            <a:outerShdw blurRad="190500" algn="tl" rotWithShape="0">
              <a:srgbClr val="000000">
                <a:alpha val="70000"/>
              </a:srgbClr>
            </a:outerShdw>
          </a:effectLst>
        </p:spPr>
      </p:pic>
      <p:grpSp>
        <p:nvGrpSpPr>
          <p:cNvPr id="2" name="Group 48"/>
          <p:cNvGrpSpPr/>
          <p:nvPr/>
        </p:nvGrpSpPr>
        <p:grpSpPr>
          <a:xfrm>
            <a:off x="129092" y="1383323"/>
            <a:ext cx="4403677" cy="5098691"/>
            <a:chOff x="45967" y="1260392"/>
            <a:chExt cx="4403677" cy="5334047"/>
          </a:xfrm>
        </p:grpSpPr>
        <p:sp>
          <p:nvSpPr>
            <p:cNvPr id="67" name="Pentagon 66"/>
            <p:cNvSpPr/>
            <p:nvPr/>
          </p:nvSpPr>
          <p:spPr bwMode="auto">
            <a:xfrm>
              <a:off x="3304403" y="2855061"/>
              <a:ext cx="1145241" cy="1651000"/>
            </a:xfrm>
            <a:prstGeom prst="homePlate">
              <a:avLst>
                <a:gd name="adj" fmla="val 58943"/>
              </a:avLst>
            </a:prstGeom>
            <a:gradFill flip="none" rotWithShape="1">
              <a:gsLst>
                <a:gs pos="100000">
                  <a:schemeClr val="accent6"/>
                </a:gs>
                <a:gs pos="0">
                  <a:srgbClr val="DCE6EC"/>
                </a:gs>
              </a:gsLst>
              <a:path path="circle">
                <a:fillToRect l="50000" t="50000" r="50000" b="50000"/>
              </a:path>
              <a:tileRect/>
            </a:gradFill>
            <a:ln w="19050"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p:spPr>
          <p:txBody>
            <a:bodyPr vert="horz" wrap="none" lIns="0" tIns="0" rIns="0" bIns="0" numCol="1" rtlCol="0" anchor="ctr" anchorCtr="0" compatLnSpc="1">
              <a:prstTxWarp prst="textNoShape">
                <a:avLst/>
              </a:prstTxWarp>
            </a:bodyPr>
            <a:lstStyle/>
            <a:p>
              <a:pPr algn="ctr" eaLnBrk="0" fontAlgn="base" hangingPunct="0">
                <a:lnSpc>
                  <a:spcPct val="90000"/>
                </a:lnSpc>
                <a:spcBef>
                  <a:spcPct val="0"/>
                </a:spcBef>
                <a:spcAft>
                  <a:spcPct val="0"/>
                </a:spcAft>
              </a:pPr>
              <a:endParaRPr lang="en-US" sz="1200" b="1" dirty="0" smtClean="0">
                <a:solidFill>
                  <a:srgbClr val="2F83B8"/>
                </a:solidFill>
                <a:latin typeface="Arial" pitchFamily="34" charset="0"/>
                <a:ea typeface="ＭＳ Ｐゴシック" pitchFamily="34" charset="-128"/>
              </a:endParaRPr>
            </a:p>
          </p:txBody>
        </p:sp>
        <p:sp>
          <p:nvSpPr>
            <p:cNvPr id="70" name="Rounded Rectangle 69"/>
            <p:cNvSpPr/>
            <p:nvPr/>
          </p:nvSpPr>
          <p:spPr bwMode="auto">
            <a:xfrm rot="5400000">
              <a:off x="-938809" y="2245168"/>
              <a:ext cx="5334047" cy="3364496"/>
            </a:xfrm>
            <a:prstGeom prst="roundRect">
              <a:avLst>
                <a:gd name="adj" fmla="val 8407"/>
              </a:avLst>
            </a:prstGeom>
            <a:gradFill flip="none" rotWithShape="1">
              <a:gsLst>
                <a:gs pos="100000">
                  <a:schemeClr val="accent6"/>
                </a:gs>
                <a:gs pos="0">
                  <a:srgbClr val="DCE6EC"/>
                </a:gs>
              </a:gsLst>
              <a:path path="circle">
                <a:fillToRect l="50000" t="50000" r="50000" b="50000"/>
              </a:path>
              <a:tileRect/>
            </a:gradFill>
            <a:ln w="19050"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p:spPr>
          <p:txBody>
            <a:bodyPr vert="horz" wrap="none" lIns="0" tIns="0" rIns="0" bIns="0" numCol="1" rtlCol="0" anchor="ctr" anchorCtr="0" compatLnSpc="1">
              <a:prstTxWarp prst="textNoShape">
                <a:avLst/>
              </a:prstTxWarp>
            </a:bodyPr>
            <a:lstStyle/>
            <a:p>
              <a:pPr algn="ctr" eaLnBrk="0" fontAlgn="base" hangingPunct="0">
                <a:lnSpc>
                  <a:spcPct val="90000"/>
                </a:lnSpc>
                <a:spcBef>
                  <a:spcPct val="0"/>
                </a:spcBef>
                <a:spcAft>
                  <a:spcPct val="0"/>
                </a:spcAft>
              </a:pPr>
              <a:endParaRPr lang="en-US" sz="1200" b="1" dirty="0" smtClean="0">
                <a:solidFill>
                  <a:srgbClr val="2F83B8"/>
                </a:solidFill>
                <a:latin typeface="Arial" pitchFamily="34" charset="0"/>
                <a:ea typeface="ＭＳ Ｐゴシック" pitchFamily="34" charset="-128"/>
              </a:endParaRPr>
            </a:p>
          </p:txBody>
        </p:sp>
      </p:grpSp>
      <p:cxnSp>
        <p:nvCxnSpPr>
          <p:cNvPr id="90" name="Straight Connector 89"/>
          <p:cNvCxnSpPr>
            <a:stCxn id="110" idx="3"/>
            <a:endCxn id="107" idx="0"/>
          </p:cNvCxnSpPr>
          <p:nvPr/>
        </p:nvCxnSpPr>
        <p:spPr bwMode="auto">
          <a:xfrm rot="16200000" flipH="1">
            <a:off x="3832688" y="4822133"/>
            <a:ext cx="1606704" cy="2372"/>
          </a:xfrm>
          <a:prstGeom prst="line">
            <a:avLst/>
          </a:prstGeom>
          <a:noFill/>
          <a:ln w="38100" cap="flat" cmpd="sng" algn="ctr">
            <a:solidFill>
              <a:schemeClr val="accent3"/>
            </a:solidFill>
            <a:prstDash val="solid"/>
            <a:round/>
            <a:headEnd type="none" w="med" len="med"/>
            <a:tailEnd type="none" w="med" len="med"/>
          </a:ln>
          <a:effectLst/>
        </p:spPr>
      </p:cxnSp>
      <p:cxnSp>
        <p:nvCxnSpPr>
          <p:cNvPr id="91" name="Straight Connector 90"/>
          <p:cNvCxnSpPr/>
          <p:nvPr/>
        </p:nvCxnSpPr>
        <p:spPr bwMode="auto">
          <a:xfrm rot="16200000" flipV="1">
            <a:off x="3915945" y="3000455"/>
            <a:ext cx="1451318" cy="8756"/>
          </a:xfrm>
          <a:prstGeom prst="line">
            <a:avLst/>
          </a:prstGeom>
          <a:noFill/>
          <a:ln w="38100" cap="flat" cmpd="sng" algn="ctr">
            <a:solidFill>
              <a:schemeClr val="accent3"/>
            </a:solidFill>
            <a:prstDash val="solid"/>
            <a:round/>
            <a:headEnd type="none" w="med" len="med"/>
            <a:tailEnd type="none" w="med" len="med"/>
          </a:ln>
          <a:effectLst/>
        </p:spPr>
      </p:cxnSp>
      <p:grpSp>
        <p:nvGrpSpPr>
          <p:cNvPr id="3" name="Group 37"/>
          <p:cNvGrpSpPr>
            <a:grpSpLocks/>
          </p:cNvGrpSpPr>
          <p:nvPr/>
        </p:nvGrpSpPr>
        <p:grpSpPr bwMode="auto">
          <a:xfrm>
            <a:off x="3979144" y="1340520"/>
            <a:ext cx="1317071" cy="1040254"/>
            <a:chOff x="3915" y="1320"/>
            <a:chExt cx="1448" cy="1265"/>
          </a:xfrm>
        </p:grpSpPr>
        <p:pic>
          <p:nvPicPr>
            <p:cNvPr id="98" name="Picture 32" descr="Laptop_Real IMage"/>
            <p:cNvPicPr>
              <a:picLocks noChangeAspect="1" noChangeArrowheads="1"/>
            </p:cNvPicPr>
            <p:nvPr/>
          </p:nvPicPr>
          <p:blipFill>
            <a:blip r:embed="rId17" cstate="print"/>
            <a:stretch>
              <a:fillRect/>
            </a:stretch>
          </p:blipFill>
          <p:spPr bwMode="auto">
            <a:xfrm>
              <a:off x="3915" y="1320"/>
              <a:ext cx="1448" cy="1265"/>
            </a:xfrm>
            <a:prstGeom prst="rect">
              <a:avLst/>
            </a:prstGeom>
            <a:noFill/>
          </p:spPr>
        </p:pic>
        <p:sp>
          <p:nvSpPr>
            <p:cNvPr id="105" name="Rectangle 70" descr="Small checker board"/>
            <p:cNvSpPr>
              <a:spLocks noChangeArrowheads="1"/>
            </p:cNvSpPr>
            <p:nvPr/>
          </p:nvSpPr>
          <p:spPr bwMode="auto">
            <a:xfrm>
              <a:off x="4244" y="1553"/>
              <a:ext cx="740" cy="660"/>
            </a:xfrm>
            <a:prstGeom prst="rect">
              <a:avLst/>
            </a:prstGeom>
            <a:gradFill rotWithShape="0">
              <a:gsLst>
                <a:gs pos="0">
                  <a:srgbClr val="99BCE3"/>
                </a:gs>
                <a:gs pos="100000">
                  <a:schemeClr val="accent1"/>
                </a:gs>
              </a:gsLst>
              <a:lin ang="0" scaled="1"/>
            </a:gradFill>
            <a:ln w="9525">
              <a:noFill/>
              <a:miter lim="800000"/>
              <a:headEnd/>
              <a:tailEnd/>
            </a:ln>
          </p:spPr>
          <p:txBody>
            <a:bodyPr wrap="none" anchor="ctr"/>
            <a:lstStyle/>
            <a:p>
              <a:endParaRPr lang="en-US" dirty="0"/>
            </a:p>
          </p:txBody>
        </p:sp>
      </p:grpSp>
      <p:pic>
        <p:nvPicPr>
          <p:cNvPr id="106" name="Picture 6"/>
          <p:cNvPicPr>
            <a:picLocks noChangeAspect="1" noChangeArrowheads="1"/>
          </p:cNvPicPr>
          <p:nvPr/>
        </p:nvPicPr>
        <p:blipFill>
          <a:blip r:embed="rId18" cstate="print"/>
          <a:stretch>
            <a:fillRect/>
          </a:stretch>
        </p:blipFill>
        <p:spPr bwMode="auto">
          <a:xfrm>
            <a:off x="4175004" y="1438369"/>
            <a:ext cx="942692" cy="639684"/>
          </a:xfrm>
          <a:prstGeom prst="rect">
            <a:avLst/>
          </a:prstGeom>
          <a:noFill/>
          <a:ln w="9525">
            <a:noFill/>
            <a:miter lim="800000"/>
            <a:headEnd/>
            <a:tailEnd/>
          </a:ln>
        </p:spPr>
      </p:pic>
      <p:pic>
        <p:nvPicPr>
          <p:cNvPr id="107" name="Picture 4"/>
          <p:cNvPicPr>
            <a:picLocks noChangeAspect="1" noChangeArrowheads="1"/>
          </p:cNvPicPr>
          <p:nvPr/>
        </p:nvPicPr>
        <p:blipFill>
          <a:blip r:embed="rId19" cstate="print"/>
          <a:srcRect/>
          <a:stretch>
            <a:fillRect/>
          </a:stretch>
        </p:blipFill>
        <p:spPr bwMode="auto">
          <a:xfrm>
            <a:off x="4000602" y="5626671"/>
            <a:ext cx="1273247" cy="774559"/>
          </a:xfrm>
          <a:prstGeom prst="rect">
            <a:avLst/>
          </a:prstGeom>
          <a:noFill/>
          <a:ln w="9525">
            <a:solidFill>
              <a:schemeClr val="tx1">
                <a:lumMod val="50000"/>
                <a:lumOff val="50000"/>
              </a:schemeClr>
            </a:solidFill>
            <a:miter lim="800000"/>
            <a:headEnd/>
            <a:tailEnd/>
          </a:ln>
        </p:spPr>
      </p:pic>
      <p:pic>
        <p:nvPicPr>
          <p:cNvPr id="108" name="Picture 7" descr="JD sample SMA page"/>
          <p:cNvPicPr>
            <a:picLocks noChangeAspect="1" noChangeArrowheads="1"/>
          </p:cNvPicPr>
          <p:nvPr/>
        </p:nvPicPr>
        <p:blipFill>
          <a:blip r:embed="rId20" cstate="print"/>
          <a:srcRect/>
          <a:stretch>
            <a:fillRect/>
          </a:stretch>
        </p:blipFill>
        <p:spPr bwMode="auto">
          <a:xfrm>
            <a:off x="4391679" y="4248904"/>
            <a:ext cx="752014" cy="879340"/>
          </a:xfrm>
          <a:prstGeom prst="rect">
            <a:avLst/>
          </a:prstGeom>
          <a:noFill/>
          <a:ln w="9525">
            <a:solidFill>
              <a:schemeClr val="tx1"/>
            </a:solidFill>
            <a:miter lim="800000"/>
            <a:headEnd/>
            <a:tailEnd/>
          </a:ln>
          <a:effectLst/>
        </p:spPr>
      </p:pic>
      <p:pic>
        <p:nvPicPr>
          <p:cNvPr id="109" name="Picture 6" descr="SMA Cover"/>
          <p:cNvPicPr>
            <a:picLocks noChangeAspect="1" noChangeArrowheads="1"/>
          </p:cNvPicPr>
          <p:nvPr/>
        </p:nvPicPr>
        <p:blipFill>
          <a:blip r:embed="rId21" cstate="print"/>
          <a:srcRect/>
          <a:stretch>
            <a:fillRect/>
          </a:stretch>
        </p:blipFill>
        <p:spPr bwMode="auto">
          <a:xfrm>
            <a:off x="4232733" y="4393990"/>
            <a:ext cx="758185" cy="880947"/>
          </a:xfrm>
          <a:prstGeom prst="rect">
            <a:avLst/>
          </a:prstGeom>
          <a:noFill/>
          <a:ln w="9525">
            <a:solidFill>
              <a:schemeClr val="tx1"/>
            </a:solidFill>
            <a:miter lim="800000"/>
            <a:headEnd/>
            <a:tailEnd/>
          </a:ln>
          <a:effectLst/>
        </p:spPr>
      </p:pic>
      <p:sp>
        <p:nvSpPr>
          <p:cNvPr id="110" name="Flowchart: Magnetic Disk 109"/>
          <p:cNvSpPr/>
          <p:nvPr/>
        </p:nvSpPr>
        <p:spPr bwMode="auto">
          <a:xfrm>
            <a:off x="4121908" y="2874539"/>
            <a:ext cx="1025891" cy="1145428"/>
          </a:xfrm>
          <a:prstGeom prst="flowChartMagneticDisk">
            <a:avLst/>
          </a:prstGeom>
          <a:solidFill>
            <a:schemeClr val="accent3">
              <a:lumMod val="75000"/>
            </a:schemeClr>
          </a:solidFill>
          <a:ln w="9525" cap="flat" cmpd="sng" algn="ctr">
            <a:solidFill>
              <a:schemeClr val="bg2">
                <a:lumMod val="60000"/>
                <a:lumOff val="40000"/>
              </a:schemeClr>
            </a:solidFill>
            <a:prstDash val="solid"/>
            <a:round/>
            <a:headEnd type="none" w="med" len="med"/>
            <a:tailEnd type="none" w="med" len="med"/>
          </a:ln>
          <a:effectLst/>
        </p:spPr>
        <p:style>
          <a:lnRef idx="0">
            <a:scrgbClr r="0" g="0" b="0"/>
          </a:lnRef>
          <a:fillRef idx="1003">
            <a:schemeClr val="lt2"/>
          </a:fillRef>
          <a:effectRef idx="0">
            <a:scrgbClr r="0" g="0" b="0"/>
          </a:effectRef>
          <a:fontRef idx="major"/>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b="1" dirty="0" smtClean="0">
                <a:solidFill>
                  <a:schemeClr val="bg1"/>
                </a:solidFill>
                <a:latin typeface="Arial" charset="0"/>
                <a:ea typeface="MS PGothic" pitchFamily="34" charset="-128"/>
                <a:cs typeface="+mj-cs"/>
              </a:rPr>
              <a:t>Intelligent</a:t>
            </a:r>
          </a:p>
          <a:p>
            <a:pPr algn="ctr" eaLnBrk="0" fontAlgn="base" hangingPunct="0">
              <a:spcBef>
                <a:spcPct val="0"/>
              </a:spcBef>
              <a:spcAft>
                <a:spcPct val="0"/>
              </a:spcAft>
            </a:pPr>
            <a:r>
              <a:rPr lang="en-US" sz="1100" b="1" dirty="0" smtClean="0">
                <a:solidFill>
                  <a:schemeClr val="bg1"/>
                </a:solidFill>
                <a:latin typeface="Arial" charset="0"/>
                <a:ea typeface="MS PGothic" pitchFamily="34" charset="-128"/>
                <a:cs typeface="+mj-cs"/>
              </a:rPr>
              <a:t>Service Information</a:t>
            </a:r>
          </a:p>
        </p:txBody>
      </p:sp>
      <p:grpSp>
        <p:nvGrpSpPr>
          <p:cNvPr id="4" name="Group 116"/>
          <p:cNvGrpSpPr/>
          <p:nvPr/>
        </p:nvGrpSpPr>
        <p:grpSpPr>
          <a:xfrm>
            <a:off x="164060" y="1339216"/>
            <a:ext cx="3277911" cy="5048589"/>
            <a:chOff x="164060" y="1451641"/>
            <a:chExt cx="3277911" cy="5048589"/>
          </a:xfrm>
        </p:grpSpPr>
        <p:pic>
          <p:nvPicPr>
            <p:cNvPr id="72" name="Picture 71" descr="collateral-partsCatalog.jpg"/>
            <p:cNvPicPr>
              <a:picLocks noChangeAspect="1"/>
            </p:cNvPicPr>
            <p:nvPr/>
          </p:nvPicPr>
          <p:blipFill>
            <a:blip r:embed="rId22" cstate="print"/>
            <a:srcRect r="16250" b="61742"/>
            <a:stretch>
              <a:fillRect/>
            </a:stretch>
          </p:blipFill>
          <p:spPr>
            <a:xfrm>
              <a:off x="2652071" y="2615049"/>
              <a:ext cx="704316" cy="407494"/>
            </a:xfrm>
            <a:prstGeom prst="rect">
              <a:avLst/>
            </a:prstGeom>
            <a:effectLst>
              <a:outerShdw blurRad="50800" dist="38100" dir="2700000" algn="tl" rotWithShape="0">
                <a:prstClr val="black">
                  <a:alpha val="40000"/>
                </a:prstClr>
              </a:outerShdw>
            </a:effectLst>
          </p:spPr>
        </p:pic>
        <p:pic>
          <p:nvPicPr>
            <p:cNvPr id="73" name="Picture 72" descr="collateral-service-bulletin.jpg"/>
            <p:cNvPicPr>
              <a:picLocks noChangeAspect="1"/>
            </p:cNvPicPr>
            <p:nvPr/>
          </p:nvPicPr>
          <p:blipFill>
            <a:blip r:embed="rId23" cstate="print"/>
            <a:srcRect l="14526" t="57492" r="19200" b="3838"/>
            <a:stretch>
              <a:fillRect/>
            </a:stretch>
          </p:blipFill>
          <p:spPr>
            <a:xfrm>
              <a:off x="2652071" y="3545255"/>
              <a:ext cx="625745" cy="472501"/>
            </a:xfrm>
            <a:prstGeom prst="rect">
              <a:avLst/>
            </a:prstGeom>
            <a:effectLst>
              <a:outerShdw blurRad="50800" dist="38100" dir="2700000" algn="tl" rotWithShape="0">
                <a:prstClr val="black">
                  <a:alpha val="40000"/>
                </a:prstClr>
              </a:outerShdw>
            </a:effectLst>
          </p:spPr>
        </p:pic>
        <p:pic>
          <p:nvPicPr>
            <p:cNvPr id="75" name="Picture 74" descr="collateral-Brochure.jpg"/>
            <p:cNvPicPr>
              <a:picLocks noChangeAspect="1"/>
            </p:cNvPicPr>
            <p:nvPr/>
          </p:nvPicPr>
          <p:blipFill>
            <a:blip r:embed="rId24" cstate="print"/>
            <a:stretch>
              <a:fillRect/>
            </a:stretch>
          </p:blipFill>
          <p:spPr>
            <a:xfrm>
              <a:off x="318285" y="1591347"/>
              <a:ext cx="571150" cy="739136"/>
            </a:xfrm>
            <a:prstGeom prst="rect">
              <a:avLst/>
            </a:prstGeom>
            <a:effectLst>
              <a:outerShdw blurRad="50800" dist="38100" dir="2700000" algn="tl" rotWithShape="0">
                <a:prstClr val="black">
                  <a:alpha val="40000"/>
                </a:prstClr>
              </a:outerShdw>
            </a:effectLst>
          </p:spPr>
        </p:pic>
        <p:pic>
          <p:nvPicPr>
            <p:cNvPr id="76" name="Picture 75" descr="collateral-SelfHelp.jpg"/>
            <p:cNvPicPr>
              <a:picLocks noChangeAspect="1"/>
            </p:cNvPicPr>
            <p:nvPr/>
          </p:nvPicPr>
          <p:blipFill>
            <a:blip r:embed="rId25" cstate="print"/>
            <a:srcRect l="21098" t="71749" r="51588" b="9291"/>
            <a:stretch>
              <a:fillRect/>
            </a:stretch>
          </p:blipFill>
          <p:spPr>
            <a:xfrm>
              <a:off x="627598" y="3142999"/>
              <a:ext cx="546864" cy="324411"/>
            </a:xfrm>
            <a:prstGeom prst="rect">
              <a:avLst/>
            </a:prstGeom>
            <a:effectLst>
              <a:outerShdw blurRad="50800" dist="38100" dir="2700000" algn="tl" rotWithShape="0">
                <a:prstClr val="black">
                  <a:alpha val="40000"/>
                </a:prstClr>
              </a:outerShdw>
            </a:effectLst>
          </p:spPr>
        </p:pic>
        <p:grpSp>
          <p:nvGrpSpPr>
            <p:cNvPr id="5" name="Group 145"/>
            <p:cNvGrpSpPr/>
            <p:nvPr/>
          </p:nvGrpSpPr>
          <p:grpSpPr>
            <a:xfrm>
              <a:off x="767303" y="4922424"/>
              <a:ext cx="1802078" cy="1516091"/>
              <a:chOff x="27630" y="4997216"/>
              <a:chExt cx="1669933" cy="1209588"/>
            </a:xfrm>
          </p:grpSpPr>
          <p:sp>
            <p:nvSpPr>
              <p:cNvPr id="88" name="Text Box 9"/>
              <p:cNvSpPr txBox="1">
                <a:spLocks noChangeArrowheads="1"/>
              </p:cNvSpPr>
              <p:nvPr/>
            </p:nvSpPr>
            <p:spPr bwMode="auto">
              <a:xfrm>
                <a:off x="27630" y="4997216"/>
                <a:ext cx="1502093" cy="515664"/>
              </a:xfrm>
              <a:prstGeom prst="rect">
                <a:avLst/>
              </a:prstGeom>
              <a:noFill/>
              <a:ln w="9525">
                <a:noFill/>
                <a:miter lim="800000"/>
                <a:headEnd/>
                <a:tailEnd/>
              </a:ln>
              <a:effectLst/>
            </p:spPr>
            <p:txBody>
              <a:bodyPr wrap="none">
                <a:spAutoFit/>
              </a:bodyPr>
              <a:lstStyle/>
              <a:p>
                <a:pPr algn="ctr"/>
                <a:r>
                  <a:rPr lang="en-US" sz="1800" b="1" dirty="0" smtClean="0">
                    <a:solidFill>
                      <a:schemeClr val="accent3">
                        <a:lumMod val="75000"/>
                      </a:schemeClr>
                    </a:solidFill>
                  </a:rPr>
                  <a:t>Real-time </a:t>
                </a:r>
              </a:p>
              <a:p>
                <a:pPr algn="ctr"/>
                <a:r>
                  <a:rPr lang="en-US" sz="1800" b="1" dirty="0" smtClean="0">
                    <a:solidFill>
                      <a:schemeClr val="accent3">
                        <a:lumMod val="75000"/>
                      </a:schemeClr>
                    </a:solidFill>
                  </a:rPr>
                  <a:t>Product Data</a:t>
                </a:r>
                <a:endParaRPr lang="en-US" sz="1800" b="1" dirty="0">
                  <a:solidFill>
                    <a:schemeClr val="accent3">
                      <a:lumMod val="75000"/>
                    </a:schemeClr>
                  </a:solidFill>
                </a:endParaRPr>
              </a:p>
            </p:txBody>
          </p:sp>
          <p:pic>
            <p:nvPicPr>
              <p:cNvPr id="89" name="Picture 88" descr="bucket test.png"/>
              <p:cNvPicPr>
                <a:picLocks noChangeAspect="1"/>
              </p:cNvPicPr>
              <p:nvPr/>
            </p:nvPicPr>
            <p:blipFill>
              <a:blip r:embed="rId26" cstate="print"/>
              <a:stretch>
                <a:fillRect/>
              </a:stretch>
            </p:blipFill>
            <p:spPr>
              <a:xfrm>
                <a:off x="569688" y="5552927"/>
                <a:ext cx="1127875" cy="653877"/>
              </a:xfrm>
              <a:prstGeom prst="rect">
                <a:avLst/>
              </a:prstGeom>
            </p:spPr>
          </p:pic>
        </p:grpSp>
        <p:pic>
          <p:nvPicPr>
            <p:cNvPr id="80" name="Picture 79" descr="PROD-DATA---isodraw.png"/>
            <p:cNvPicPr>
              <a:picLocks noChangeAspect="1"/>
            </p:cNvPicPr>
            <p:nvPr/>
          </p:nvPicPr>
          <p:blipFill>
            <a:blip r:embed="rId27" cstate="print"/>
            <a:stretch>
              <a:fillRect/>
            </a:stretch>
          </p:blipFill>
          <p:spPr>
            <a:xfrm>
              <a:off x="2609282" y="1451641"/>
              <a:ext cx="720755" cy="606094"/>
            </a:xfrm>
            <a:prstGeom prst="rect">
              <a:avLst/>
            </a:prstGeom>
          </p:spPr>
        </p:pic>
        <p:pic>
          <p:nvPicPr>
            <p:cNvPr id="82" name="Picture 81" descr="brake.png"/>
            <p:cNvPicPr>
              <a:picLocks noChangeAspect="1"/>
            </p:cNvPicPr>
            <p:nvPr/>
          </p:nvPicPr>
          <p:blipFill>
            <a:blip r:embed="rId28" cstate="print"/>
            <a:stretch>
              <a:fillRect/>
            </a:stretch>
          </p:blipFill>
          <p:spPr>
            <a:xfrm>
              <a:off x="505535" y="5662378"/>
              <a:ext cx="997262" cy="837852"/>
            </a:xfrm>
            <a:prstGeom prst="rect">
              <a:avLst/>
            </a:prstGeom>
          </p:spPr>
        </p:pic>
        <p:pic>
          <p:nvPicPr>
            <p:cNvPr id="83" name="Picture 82" descr="collateral-SelfHelp.jpg"/>
            <p:cNvPicPr>
              <a:picLocks noChangeAspect="1"/>
            </p:cNvPicPr>
            <p:nvPr/>
          </p:nvPicPr>
          <p:blipFill>
            <a:blip r:embed="rId25" cstate="print"/>
            <a:srcRect l="20017" t="32745" b="26265"/>
            <a:stretch>
              <a:fillRect/>
            </a:stretch>
          </p:blipFill>
          <p:spPr>
            <a:xfrm>
              <a:off x="2652071" y="3118986"/>
              <a:ext cx="789900" cy="345948"/>
            </a:xfrm>
            <a:prstGeom prst="rect">
              <a:avLst/>
            </a:prstGeom>
            <a:effectLst>
              <a:outerShdw blurRad="50800" dist="38100" dir="2700000" algn="tl" rotWithShape="0">
                <a:prstClr val="black">
                  <a:alpha val="40000"/>
                </a:prstClr>
              </a:outerShdw>
            </a:effectLst>
          </p:spPr>
        </p:pic>
        <p:pic>
          <p:nvPicPr>
            <p:cNvPr id="84" name="Picture 83" descr="technical pub.png"/>
            <p:cNvPicPr>
              <a:picLocks noChangeAspect="1"/>
            </p:cNvPicPr>
            <p:nvPr/>
          </p:nvPicPr>
          <p:blipFill>
            <a:blip r:embed="rId29" cstate="print"/>
            <a:srcRect l="48676" t="12178" r="12938" b="56935"/>
            <a:stretch>
              <a:fillRect/>
            </a:stretch>
          </p:blipFill>
          <p:spPr>
            <a:xfrm>
              <a:off x="2652071" y="2078117"/>
              <a:ext cx="626362" cy="435583"/>
            </a:xfrm>
            <a:prstGeom prst="rect">
              <a:avLst/>
            </a:prstGeom>
          </p:spPr>
        </p:pic>
        <p:sp>
          <p:nvSpPr>
            <p:cNvPr id="87" name="Text Box 9"/>
            <p:cNvSpPr txBox="1">
              <a:spLocks noChangeArrowheads="1"/>
            </p:cNvSpPr>
            <p:nvPr/>
          </p:nvSpPr>
          <p:spPr bwMode="auto">
            <a:xfrm>
              <a:off x="703903" y="3519025"/>
              <a:ext cx="1890261" cy="646331"/>
            </a:xfrm>
            <a:prstGeom prst="rect">
              <a:avLst/>
            </a:prstGeom>
            <a:noFill/>
            <a:ln w="9525">
              <a:noFill/>
              <a:miter lim="800000"/>
              <a:headEnd/>
              <a:tailEnd/>
            </a:ln>
            <a:effectLst/>
          </p:spPr>
          <p:txBody>
            <a:bodyPr wrap="none">
              <a:spAutoFit/>
            </a:bodyPr>
            <a:lstStyle/>
            <a:p>
              <a:pPr algn="ctr"/>
              <a:r>
                <a:rPr lang="en-US" b="1" dirty="0" smtClean="0">
                  <a:solidFill>
                    <a:schemeClr val="accent3">
                      <a:lumMod val="75000"/>
                    </a:schemeClr>
                  </a:solidFill>
                </a:rPr>
                <a:t>Product-centric</a:t>
              </a:r>
            </a:p>
            <a:p>
              <a:pPr algn="ctr"/>
              <a:r>
                <a:rPr lang="en-US" sz="1800" b="1" dirty="0" smtClean="0">
                  <a:solidFill>
                    <a:schemeClr val="accent3">
                      <a:lumMod val="75000"/>
                    </a:schemeClr>
                  </a:solidFill>
                </a:rPr>
                <a:t>Information</a:t>
              </a:r>
              <a:endParaRPr lang="en-US" sz="1800" b="1" dirty="0">
                <a:solidFill>
                  <a:schemeClr val="accent3">
                    <a:lumMod val="75000"/>
                  </a:schemeClr>
                </a:solidFill>
              </a:endParaRPr>
            </a:p>
          </p:txBody>
        </p:sp>
        <p:sp>
          <p:nvSpPr>
            <p:cNvPr id="111" name="Left-Right Arrow 110"/>
            <p:cNvSpPr/>
            <p:nvPr/>
          </p:nvSpPr>
          <p:spPr bwMode="auto">
            <a:xfrm rot="16200000" flipH="1">
              <a:off x="1234496" y="4234610"/>
              <a:ext cx="849977" cy="593766"/>
            </a:xfrm>
            <a:prstGeom prst="leftRight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0478" tIns="44445" rIns="90478" bIns="44445"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2800" b="0" i="0" u="none" strike="noStrike" cap="none" normalizeH="0" baseline="0" smtClean="0">
                <a:ln>
                  <a:noFill/>
                </a:ln>
                <a:solidFill>
                  <a:schemeClr val="accent3">
                    <a:lumMod val="50000"/>
                  </a:schemeClr>
                </a:solidFill>
                <a:effectLst/>
                <a:latin typeface="Arial" charset="0"/>
              </a:endParaRPr>
            </a:p>
          </p:txBody>
        </p:sp>
        <p:grpSp>
          <p:nvGrpSpPr>
            <p:cNvPr id="6" name="Group 45"/>
            <p:cNvGrpSpPr/>
            <p:nvPr/>
          </p:nvGrpSpPr>
          <p:grpSpPr>
            <a:xfrm>
              <a:off x="164060" y="2247140"/>
              <a:ext cx="2242833" cy="825602"/>
              <a:chOff x="2853476" y="5173219"/>
              <a:chExt cx="2242833" cy="825602"/>
            </a:xfrm>
          </p:grpSpPr>
          <p:sp>
            <p:nvSpPr>
              <p:cNvPr id="47" name="Rectangle 233"/>
              <p:cNvSpPr>
                <a:spLocks noChangeArrowheads="1"/>
              </p:cNvSpPr>
              <p:nvPr/>
            </p:nvSpPr>
            <p:spPr bwMode="gray">
              <a:xfrm>
                <a:off x="2853476" y="5190268"/>
                <a:ext cx="859571" cy="147066"/>
              </a:xfrm>
              <a:prstGeom prst="rect">
                <a:avLst/>
              </a:prstGeom>
              <a:solidFill>
                <a:schemeClr val="accent2">
                  <a:lumMod val="40000"/>
                  <a:lumOff val="60000"/>
                </a:schemeClr>
              </a:solidFill>
              <a:ln w="12700" algn="ctr">
                <a:solidFill>
                  <a:schemeClr val="bg1"/>
                </a:solidFill>
                <a:miter lim="800000"/>
                <a:headEnd/>
                <a:tailEnd/>
              </a:ln>
            </p:spPr>
            <p:txBody>
              <a:bodyPr wrap="none" lIns="92075" tIns="46038" rIns="92075" bIns="46038" anchor="ctr"/>
              <a:lstStyle/>
              <a:p>
                <a:pPr marL="117475" indent="-117475" algn="ctr"/>
                <a:r>
                  <a:rPr lang="en-US" sz="800" dirty="0" smtClean="0"/>
                  <a:t>Brake Systems</a:t>
                </a:r>
                <a:endParaRPr lang="en-US" sz="800" dirty="0"/>
              </a:p>
            </p:txBody>
          </p:sp>
          <p:sp>
            <p:nvSpPr>
              <p:cNvPr id="49" name="Rectangle 259"/>
              <p:cNvSpPr>
                <a:spLocks noChangeArrowheads="1"/>
              </p:cNvSpPr>
              <p:nvPr/>
            </p:nvSpPr>
            <p:spPr bwMode="gray">
              <a:xfrm>
                <a:off x="3056924" y="5395167"/>
                <a:ext cx="763587" cy="148847"/>
              </a:xfrm>
              <a:prstGeom prst="rect">
                <a:avLst/>
              </a:prstGeom>
              <a:solidFill>
                <a:srgbClr val="C4DA3E"/>
              </a:solidFill>
              <a:ln w="12700" algn="ctr">
                <a:solidFill>
                  <a:schemeClr val="bg1"/>
                </a:solidFill>
                <a:miter lim="800000"/>
                <a:headEnd/>
                <a:tailEnd/>
              </a:ln>
            </p:spPr>
            <p:txBody>
              <a:bodyPr wrap="none" lIns="92075" tIns="46038" rIns="92075" bIns="46038" anchor="ctr"/>
              <a:lstStyle/>
              <a:p>
                <a:pPr marL="117475" indent="-117475" algn="ctr"/>
                <a:r>
                  <a:rPr lang="en-US" sz="800" dirty="0" smtClean="0"/>
                  <a:t>Main</a:t>
                </a:r>
                <a:endParaRPr lang="en-US" sz="800" dirty="0"/>
              </a:p>
            </p:txBody>
          </p:sp>
          <p:sp>
            <p:nvSpPr>
              <p:cNvPr id="50" name="Rectangle 260"/>
              <p:cNvSpPr>
                <a:spLocks noChangeArrowheads="1"/>
              </p:cNvSpPr>
              <p:nvPr/>
            </p:nvSpPr>
            <p:spPr bwMode="gray">
              <a:xfrm>
                <a:off x="3056924" y="5601846"/>
                <a:ext cx="763587" cy="149795"/>
              </a:xfrm>
              <a:prstGeom prst="rect">
                <a:avLst/>
              </a:prstGeom>
              <a:solidFill>
                <a:srgbClr val="C4DA3E"/>
              </a:solidFill>
              <a:ln w="12700" algn="ctr">
                <a:solidFill>
                  <a:schemeClr val="bg1"/>
                </a:solidFill>
                <a:miter lim="800000"/>
                <a:headEnd/>
                <a:tailEnd/>
              </a:ln>
            </p:spPr>
            <p:txBody>
              <a:bodyPr wrap="none" lIns="92075" tIns="46038" rIns="92075" bIns="46038" anchor="ctr"/>
              <a:lstStyle/>
              <a:p>
                <a:pPr marL="117475" indent="-117475" algn="ctr"/>
                <a:r>
                  <a:rPr lang="en-US" sz="800" dirty="0" smtClean="0"/>
                  <a:t>Parking</a:t>
                </a:r>
                <a:endParaRPr lang="en-US" sz="800" dirty="0"/>
              </a:p>
            </p:txBody>
          </p:sp>
          <p:cxnSp>
            <p:nvCxnSpPr>
              <p:cNvPr id="58" name="AutoShape 41"/>
              <p:cNvCxnSpPr>
                <a:cxnSpLocks noChangeShapeType="1"/>
              </p:cNvCxnSpPr>
              <p:nvPr/>
            </p:nvCxnSpPr>
            <p:spPr bwMode="gray">
              <a:xfrm>
                <a:off x="3820511" y="5531394"/>
                <a:ext cx="279857" cy="147095"/>
              </a:xfrm>
              <a:prstGeom prst="straightConnector1">
                <a:avLst/>
              </a:prstGeom>
              <a:noFill/>
              <a:ln w="12700">
                <a:solidFill>
                  <a:schemeClr val="bg1"/>
                </a:solidFill>
                <a:round/>
                <a:headEnd/>
                <a:tailEnd/>
              </a:ln>
            </p:spPr>
          </p:cxnSp>
          <p:cxnSp>
            <p:nvCxnSpPr>
              <p:cNvPr id="59" name="AutoShape 39"/>
              <p:cNvCxnSpPr>
                <a:cxnSpLocks noChangeShapeType="1"/>
              </p:cNvCxnSpPr>
              <p:nvPr/>
            </p:nvCxnSpPr>
            <p:spPr bwMode="gray">
              <a:xfrm rot="10800000" flipV="1">
                <a:off x="3820512" y="5473106"/>
                <a:ext cx="279857" cy="58288"/>
              </a:xfrm>
              <a:prstGeom prst="straightConnector1">
                <a:avLst/>
              </a:prstGeom>
              <a:noFill/>
              <a:ln w="12700">
                <a:solidFill>
                  <a:schemeClr val="bg1"/>
                </a:solidFill>
                <a:round/>
                <a:headEnd/>
                <a:tailEnd/>
              </a:ln>
            </p:spPr>
          </p:cxnSp>
          <p:cxnSp>
            <p:nvCxnSpPr>
              <p:cNvPr id="62" name="AutoShape 40"/>
              <p:cNvCxnSpPr>
                <a:cxnSpLocks noChangeShapeType="1"/>
              </p:cNvCxnSpPr>
              <p:nvPr/>
            </p:nvCxnSpPr>
            <p:spPr bwMode="gray">
              <a:xfrm>
                <a:off x="3820511" y="5531394"/>
                <a:ext cx="279857" cy="372941"/>
              </a:xfrm>
              <a:prstGeom prst="straightConnector1">
                <a:avLst/>
              </a:prstGeom>
              <a:noFill/>
              <a:ln w="12700">
                <a:solidFill>
                  <a:schemeClr val="bg1"/>
                </a:solidFill>
                <a:round/>
                <a:headEnd/>
                <a:tailEnd/>
              </a:ln>
            </p:spPr>
          </p:cxnSp>
          <p:cxnSp>
            <p:nvCxnSpPr>
              <p:cNvPr id="63" name="AutoShape 38"/>
              <p:cNvCxnSpPr>
                <a:cxnSpLocks noChangeShapeType="1"/>
              </p:cNvCxnSpPr>
              <p:nvPr/>
            </p:nvCxnSpPr>
            <p:spPr bwMode="gray">
              <a:xfrm flipV="1">
                <a:off x="3820511" y="5267723"/>
                <a:ext cx="279857" cy="263671"/>
              </a:xfrm>
              <a:prstGeom prst="straightConnector1">
                <a:avLst/>
              </a:prstGeom>
              <a:noFill/>
              <a:ln w="12700">
                <a:solidFill>
                  <a:schemeClr val="bg1"/>
                </a:solidFill>
                <a:round/>
                <a:headEnd/>
                <a:tailEnd/>
              </a:ln>
            </p:spPr>
          </p:cxnSp>
          <p:cxnSp>
            <p:nvCxnSpPr>
              <p:cNvPr id="65" name="AutoShape 261"/>
              <p:cNvCxnSpPr>
                <a:cxnSpLocks noChangeShapeType="1"/>
              </p:cNvCxnSpPr>
              <p:nvPr/>
            </p:nvCxnSpPr>
            <p:spPr bwMode="gray">
              <a:xfrm rot="16200000" flipH="1">
                <a:off x="2935790" y="5184815"/>
                <a:ext cx="132730" cy="109538"/>
              </a:xfrm>
              <a:prstGeom prst="bentConnector2">
                <a:avLst/>
              </a:prstGeom>
              <a:noFill/>
              <a:ln w="12700">
                <a:solidFill>
                  <a:schemeClr val="bg1"/>
                </a:solidFill>
                <a:miter lim="800000"/>
                <a:headEnd/>
                <a:tailEnd/>
              </a:ln>
            </p:spPr>
          </p:cxnSp>
          <p:cxnSp>
            <p:nvCxnSpPr>
              <p:cNvPr id="66" name="AutoShape 262"/>
              <p:cNvCxnSpPr>
                <a:cxnSpLocks noChangeShapeType="1"/>
              </p:cNvCxnSpPr>
              <p:nvPr/>
            </p:nvCxnSpPr>
            <p:spPr bwMode="gray">
              <a:xfrm rot="16200000" flipH="1">
                <a:off x="2832450" y="5288155"/>
                <a:ext cx="339409" cy="109538"/>
              </a:xfrm>
              <a:prstGeom prst="bentConnector2">
                <a:avLst/>
              </a:prstGeom>
              <a:noFill/>
              <a:ln w="12700">
                <a:solidFill>
                  <a:schemeClr val="bg1"/>
                </a:solidFill>
                <a:miter lim="800000"/>
                <a:headEnd/>
                <a:tailEnd/>
              </a:ln>
            </p:spPr>
          </p:cxnSp>
          <p:sp>
            <p:nvSpPr>
              <p:cNvPr id="52" name="Rectangle 17"/>
              <p:cNvSpPr>
                <a:spLocks noChangeArrowheads="1"/>
              </p:cNvSpPr>
              <p:nvPr/>
            </p:nvSpPr>
            <p:spPr bwMode="gray">
              <a:xfrm>
                <a:off x="4025062" y="5809848"/>
                <a:ext cx="1071247" cy="188973"/>
              </a:xfrm>
              <a:prstGeom prst="rect">
                <a:avLst/>
              </a:prstGeom>
              <a:solidFill>
                <a:srgbClr val="FFCC00"/>
              </a:solidFill>
              <a:ln w="12700" algn="ctr">
                <a:solidFill>
                  <a:schemeClr val="bg1"/>
                </a:solidFill>
                <a:miter lim="800000"/>
                <a:headEnd/>
                <a:tailEnd/>
              </a:ln>
            </p:spPr>
            <p:txBody>
              <a:bodyPr wrap="none" lIns="92075" tIns="46038" rIns="92075" bIns="46038" anchor="ctr"/>
              <a:lstStyle/>
              <a:p>
                <a:pPr marL="117475" indent="-117475" algn="ctr"/>
                <a:r>
                  <a:rPr lang="en-US" sz="750" dirty="0"/>
                  <a:t>Spare Parts List (sBOM)</a:t>
                </a:r>
              </a:p>
            </p:txBody>
          </p:sp>
          <p:sp>
            <p:nvSpPr>
              <p:cNvPr id="54" name="Rectangle 18"/>
              <p:cNvSpPr>
                <a:spLocks noChangeArrowheads="1"/>
              </p:cNvSpPr>
              <p:nvPr/>
            </p:nvSpPr>
            <p:spPr bwMode="gray">
              <a:xfrm>
                <a:off x="4025062" y="5193699"/>
                <a:ext cx="1071247" cy="148047"/>
              </a:xfrm>
              <a:prstGeom prst="rect">
                <a:avLst/>
              </a:prstGeom>
              <a:solidFill>
                <a:schemeClr val="bg1"/>
              </a:solidFill>
              <a:ln w="12700" algn="ctr">
                <a:solidFill>
                  <a:schemeClr val="bg1"/>
                </a:solidFill>
                <a:miter lim="800000"/>
                <a:headEnd/>
                <a:tailEnd/>
              </a:ln>
            </p:spPr>
            <p:txBody>
              <a:bodyPr wrap="none" lIns="92075" tIns="46038" rIns="92075" bIns="46038" anchor="ctr"/>
              <a:lstStyle/>
              <a:p>
                <a:pPr marL="117475" indent="-117475" algn="ctr"/>
                <a:r>
                  <a:rPr lang="en-US" sz="750" dirty="0" smtClean="0"/>
                  <a:t>Illustrations</a:t>
                </a:r>
                <a:endParaRPr lang="en-US" sz="750" dirty="0"/>
              </a:p>
            </p:txBody>
          </p:sp>
          <p:sp>
            <p:nvSpPr>
              <p:cNvPr id="55" name="Rectangle 15"/>
              <p:cNvSpPr>
                <a:spLocks noChangeArrowheads="1"/>
              </p:cNvSpPr>
              <p:nvPr/>
            </p:nvSpPr>
            <p:spPr bwMode="gray">
              <a:xfrm>
                <a:off x="4025062" y="5399082"/>
                <a:ext cx="1071247" cy="148047"/>
              </a:xfrm>
              <a:prstGeom prst="rect">
                <a:avLst/>
              </a:prstGeom>
              <a:solidFill>
                <a:schemeClr val="bg2">
                  <a:lumMod val="40000"/>
                  <a:lumOff val="60000"/>
                </a:schemeClr>
              </a:solidFill>
              <a:ln w="12700" algn="ctr">
                <a:solidFill>
                  <a:schemeClr val="bg1"/>
                </a:solidFill>
                <a:miter lim="800000"/>
                <a:headEnd/>
                <a:tailEnd/>
              </a:ln>
            </p:spPr>
            <p:txBody>
              <a:bodyPr wrap="none" lIns="92075" tIns="46038" rIns="92075" bIns="46038" anchor="ctr"/>
              <a:lstStyle/>
              <a:p>
                <a:pPr marL="117475" indent="-117475" algn="ctr"/>
                <a:r>
                  <a:rPr lang="en-US" sz="750" dirty="0"/>
                  <a:t>Operating Procedures</a:t>
                </a:r>
              </a:p>
            </p:txBody>
          </p:sp>
          <p:sp>
            <p:nvSpPr>
              <p:cNvPr id="57" name="Rectangle 16"/>
              <p:cNvSpPr>
                <a:spLocks noChangeArrowheads="1"/>
              </p:cNvSpPr>
              <p:nvPr/>
            </p:nvSpPr>
            <p:spPr bwMode="gray">
              <a:xfrm>
                <a:off x="4025062" y="5604465"/>
                <a:ext cx="1071247" cy="148047"/>
              </a:xfrm>
              <a:prstGeom prst="rect">
                <a:avLst/>
              </a:prstGeom>
              <a:solidFill>
                <a:schemeClr val="bg2">
                  <a:lumMod val="40000"/>
                  <a:lumOff val="60000"/>
                </a:schemeClr>
              </a:solidFill>
              <a:ln w="12700" algn="ctr">
                <a:solidFill>
                  <a:schemeClr val="bg1"/>
                </a:solidFill>
                <a:miter lim="800000"/>
                <a:headEnd/>
                <a:tailEnd/>
              </a:ln>
            </p:spPr>
            <p:txBody>
              <a:bodyPr wrap="none" lIns="92075" tIns="46038" rIns="92075" bIns="46038" anchor="ctr"/>
              <a:lstStyle/>
              <a:p>
                <a:pPr marL="117475" indent="-117475" algn="ctr"/>
                <a:r>
                  <a:rPr lang="en-US" sz="750" dirty="0"/>
                  <a:t>Service Procedures</a:t>
                </a:r>
              </a:p>
            </p:txBody>
          </p:sp>
        </p:grpSp>
        <p:cxnSp>
          <p:nvCxnSpPr>
            <p:cNvPr id="71" name="AutoShape 38"/>
            <p:cNvCxnSpPr>
              <a:cxnSpLocks noChangeShapeType="1"/>
              <a:stCxn id="54" idx="3"/>
            </p:cNvCxnSpPr>
            <p:nvPr/>
          </p:nvCxnSpPr>
          <p:spPr bwMode="gray">
            <a:xfrm flipV="1">
              <a:off x="2406893" y="1863071"/>
              <a:ext cx="328492" cy="478573"/>
            </a:xfrm>
            <a:prstGeom prst="straightConnector1">
              <a:avLst/>
            </a:prstGeom>
            <a:noFill/>
            <a:ln w="12700">
              <a:solidFill>
                <a:schemeClr val="bg1"/>
              </a:solidFill>
              <a:round/>
              <a:headEnd/>
              <a:tailEnd/>
            </a:ln>
          </p:spPr>
        </p:cxnSp>
        <p:cxnSp>
          <p:nvCxnSpPr>
            <p:cNvPr id="79" name="AutoShape 38"/>
            <p:cNvCxnSpPr>
              <a:cxnSpLocks noChangeShapeType="1"/>
              <a:stCxn id="54" idx="3"/>
              <a:endCxn id="84" idx="1"/>
            </p:cNvCxnSpPr>
            <p:nvPr/>
          </p:nvCxnSpPr>
          <p:spPr bwMode="gray">
            <a:xfrm flipV="1">
              <a:off x="2406893" y="2295909"/>
              <a:ext cx="245178" cy="45735"/>
            </a:xfrm>
            <a:prstGeom prst="straightConnector1">
              <a:avLst/>
            </a:prstGeom>
            <a:noFill/>
            <a:ln w="12700">
              <a:solidFill>
                <a:schemeClr val="bg1"/>
              </a:solidFill>
              <a:round/>
              <a:headEnd/>
              <a:tailEnd/>
            </a:ln>
          </p:spPr>
        </p:cxnSp>
        <p:cxnSp>
          <p:nvCxnSpPr>
            <p:cNvPr id="86" name="AutoShape 38"/>
            <p:cNvCxnSpPr>
              <a:cxnSpLocks noChangeShapeType="1"/>
              <a:stCxn id="55" idx="3"/>
              <a:endCxn id="72" idx="1"/>
            </p:cNvCxnSpPr>
            <p:nvPr/>
          </p:nvCxnSpPr>
          <p:spPr bwMode="gray">
            <a:xfrm>
              <a:off x="2406893" y="2547027"/>
              <a:ext cx="245178" cy="271769"/>
            </a:xfrm>
            <a:prstGeom prst="straightConnector1">
              <a:avLst/>
            </a:prstGeom>
            <a:noFill/>
            <a:ln w="12700">
              <a:solidFill>
                <a:schemeClr val="bg1"/>
              </a:solidFill>
              <a:round/>
              <a:headEnd/>
              <a:tailEnd/>
            </a:ln>
          </p:spPr>
        </p:cxnSp>
        <p:cxnSp>
          <p:nvCxnSpPr>
            <p:cNvPr id="97" name="AutoShape 38"/>
            <p:cNvCxnSpPr>
              <a:cxnSpLocks noChangeShapeType="1"/>
              <a:stCxn id="57" idx="3"/>
              <a:endCxn id="83" idx="1"/>
            </p:cNvCxnSpPr>
            <p:nvPr/>
          </p:nvCxnSpPr>
          <p:spPr bwMode="gray">
            <a:xfrm>
              <a:off x="2406893" y="2752410"/>
              <a:ext cx="245178" cy="539550"/>
            </a:xfrm>
            <a:prstGeom prst="straightConnector1">
              <a:avLst/>
            </a:prstGeom>
            <a:noFill/>
            <a:ln w="12700">
              <a:solidFill>
                <a:schemeClr val="bg1"/>
              </a:solidFill>
              <a:round/>
              <a:headEnd/>
              <a:tailEnd/>
            </a:ln>
          </p:spPr>
        </p:cxnSp>
        <p:cxnSp>
          <p:nvCxnSpPr>
            <p:cNvPr id="103" name="AutoShape 38"/>
            <p:cNvCxnSpPr>
              <a:cxnSpLocks noChangeShapeType="1"/>
              <a:stCxn id="52" idx="3"/>
              <a:endCxn id="73" idx="1"/>
            </p:cNvCxnSpPr>
            <p:nvPr/>
          </p:nvCxnSpPr>
          <p:spPr bwMode="gray">
            <a:xfrm>
              <a:off x="2406893" y="2978256"/>
              <a:ext cx="245178" cy="803250"/>
            </a:xfrm>
            <a:prstGeom prst="straightConnector1">
              <a:avLst/>
            </a:prstGeom>
            <a:noFill/>
            <a:ln w="12700">
              <a:solidFill>
                <a:schemeClr val="bg1"/>
              </a:solidFill>
              <a:round/>
              <a:headEnd/>
              <a:tailEnd/>
            </a:ln>
          </p:spPr>
        </p:cxnSp>
        <p:sp>
          <p:nvSpPr>
            <p:cNvPr id="113" name="Rectangle 235"/>
            <p:cNvSpPr>
              <a:spLocks noChangeArrowheads="1"/>
            </p:cNvSpPr>
            <p:nvPr/>
          </p:nvSpPr>
          <p:spPr bwMode="gray">
            <a:xfrm>
              <a:off x="379218" y="2985572"/>
              <a:ext cx="763588" cy="148847"/>
            </a:xfrm>
            <a:prstGeom prst="rect">
              <a:avLst/>
            </a:prstGeom>
            <a:solidFill>
              <a:schemeClr val="bg1">
                <a:lumMod val="65000"/>
              </a:schemeClr>
            </a:solidFill>
            <a:ln w="12700" algn="ctr">
              <a:solidFill>
                <a:schemeClr val="bg1"/>
              </a:solidFill>
              <a:miter lim="800000"/>
              <a:headEnd/>
              <a:tailEnd/>
            </a:ln>
          </p:spPr>
          <p:txBody>
            <a:bodyPr wrap="none" lIns="92075" tIns="46038" rIns="92075" bIns="46038" anchor="ctr"/>
            <a:lstStyle/>
            <a:p>
              <a:pPr marL="117475" indent="-117475" algn="ctr"/>
              <a:r>
                <a:rPr lang="en-US" sz="800" dirty="0"/>
                <a:t>General Info</a:t>
              </a:r>
            </a:p>
          </p:txBody>
        </p:sp>
        <p:cxnSp>
          <p:nvCxnSpPr>
            <p:cNvPr id="114" name="AutoShape 262"/>
            <p:cNvCxnSpPr>
              <a:cxnSpLocks noChangeShapeType="1"/>
              <a:endCxn id="113" idx="1"/>
            </p:cNvCxnSpPr>
            <p:nvPr/>
          </p:nvCxnSpPr>
          <p:spPr bwMode="gray">
            <a:xfrm rot="16200000" flipH="1">
              <a:off x="11072" y="2691850"/>
              <a:ext cx="626014" cy="110277"/>
            </a:xfrm>
            <a:prstGeom prst="bentConnector2">
              <a:avLst/>
            </a:prstGeom>
            <a:noFill/>
            <a:ln w="12700">
              <a:solidFill>
                <a:schemeClr val="bg1"/>
              </a:solidFill>
              <a:miter lim="800000"/>
              <a:headEnd/>
              <a:tailEnd/>
            </a:ln>
          </p:spPr>
        </p:cxnSp>
      </p:grpSp>
      <p:sp>
        <p:nvSpPr>
          <p:cNvPr id="81"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85"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95"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100" name="Subtitle 3"/>
          <p:cNvSpPr>
            <a:spLocks noGrp="1"/>
          </p:cNvSpPr>
          <p:nvPr>
            <p:ph type="subTitle" idx="15"/>
          </p:nvPr>
        </p:nvSpPr>
        <p:spPr>
          <a:xfrm>
            <a:off x="215590" y="958632"/>
            <a:ext cx="8695944" cy="338328"/>
          </a:xfrm>
        </p:spPr>
        <p:txBody>
          <a:bodyPr/>
          <a:lstStyle/>
          <a:p>
            <a:r>
              <a:rPr lang="en-US" i="1" dirty="0" smtClean="0"/>
              <a:t>Intelligent, All-in-One Service Information </a:t>
            </a:r>
            <a:endParaRPr lang="en-US" i="1" dirty="0"/>
          </a:p>
        </p:txBody>
      </p:sp>
      <p:sp>
        <p:nvSpPr>
          <p:cNvPr id="101" name="TextBox 14"/>
          <p:cNvSpPr txBox="1">
            <a:spLocks noChangeArrowheads="1"/>
          </p:cNvSpPr>
          <p:nvPr>
            <p:custDataLst>
              <p:tags r:id="rId4"/>
            </p:custDataLst>
          </p:nvPr>
        </p:nvSpPr>
        <p:spPr bwMode="gray">
          <a:xfrm>
            <a:off x="6840018" y="50388"/>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96"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04"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12" name="Oval 111"/>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115"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74" name="TextBox 73"/>
          <p:cNvSpPr txBox="1"/>
          <p:nvPr/>
        </p:nvSpPr>
        <p:spPr>
          <a:xfrm>
            <a:off x="5192486" y="865415"/>
            <a:ext cx="3951514"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3: Improvement Area</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fade">
                                      <p:cBhvr>
                                        <p:cTn id="26" dur="500"/>
                                        <p:tgtEl>
                                          <p:spTgt spid="108"/>
                                        </p:tgtEl>
                                      </p:cBhvr>
                                    </p:animEffect>
                                  </p:childTnLst>
                                </p:cTn>
                              </p:par>
                              <p:par>
                                <p:cTn id="27" presetID="22" presetClass="entr" presetSubtype="4"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down)">
                                      <p:cBhvr>
                                        <p:cTn id="29" dur="500"/>
                                        <p:tgtEl>
                                          <p:spTgt spid="90"/>
                                        </p:tgtEl>
                                      </p:cBhvr>
                                    </p:animEffect>
                                  </p:childTnLst>
                                </p:cTn>
                              </p:par>
                              <p:par>
                                <p:cTn id="30" presetID="22" presetClass="entr" presetSubtype="4"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down)">
                                      <p:cBhvr>
                                        <p:cTn id="32" dur="500"/>
                                        <p:tgtEl>
                                          <p:spTgt spid="91"/>
                                        </p:tgtEl>
                                      </p:cBhvr>
                                    </p:animEffect>
                                  </p:childTnLst>
                                </p:cTn>
                              </p:par>
                              <p:par>
                                <p:cTn id="33" presetID="10"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500"/>
                                        <p:tgtEl>
                                          <p:spTgt spid="106"/>
                                        </p:tgtEl>
                                      </p:cBhvr>
                                    </p:animEffect>
                                  </p:childTnLst>
                                </p:cTn>
                              </p:par>
                              <p:par>
                                <p:cTn id="36" presetID="22" presetClass="entr" presetSubtype="4"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wipe(down)">
                                      <p:cBhvr>
                                        <p:cTn id="38" dur="500"/>
                                        <p:tgtEl>
                                          <p:spTgt spid="109"/>
                                        </p:tgtEl>
                                      </p:cBhvr>
                                    </p:animEffect>
                                  </p:childTnLst>
                                </p:cTn>
                              </p:par>
                              <p:par>
                                <p:cTn id="39" presetID="22" presetClass="entr" presetSubtype="4"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down)">
                                      <p:cBhvr>
                                        <p:cTn id="41" dur="500"/>
                                        <p:tgtEl>
                                          <p:spTgt spid="108"/>
                                        </p:tgtEl>
                                      </p:cBhvr>
                                    </p:animEffect>
                                  </p:childTnLst>
                                </p:cTn>
                              </p:par>
                              <p:par>
                                <p:cTn id="42" presetID="22" presetClass="entr" presetSubtype="4" fill="hold"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down)">
                                      <p:cBhvr>
                                        <p:cTn id="44" dur="500"/>
                                        <p:tgtEl>
                                          <p:spTgt spid="107"/>
                                        </p:tgtEl>
                                      </p:cBhvr>
                                    </p:animEffect>
                                  </p:childTnLst>
                                </p:cTn>
                              </p:par>
                              <p:par>
                                <p:cTn id="45" presetID="10"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10" presetClass="entr" presetSubtype="0" fill="hold"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110"/>
          <p:cNvSpPr>
            <a:spLocks noChangeArrowheads="1"/>
          </p:cNvSpPr>
          <p:nvPr/>
        </p:nvSpPr>
        <p:spPr bwMode="gray">
          <a:xfrm>
            <a:off x="146756" y="1253067"/>
            <a:ext cx="8828300" cy="5418666"/>
          </a:xfrm>
          <a:prstGeom prst="roundRect">
            <a:avLst>
              <a:gd name="adj" fmla="val 259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8575" cap="flat" cmpd="sng" algn="ctr">
            <a:solidFill>
              <a:schemeClr val="accent3"/>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dirty="0" smtClean="0"/>
          </a:p>
        </p:txBody>
      </p:sp>
      <p:sp>
        <p:nvSpPr>
          <p:cNvPr id="152" name="AutoShape 99"/>
          <p:cNvSpPr>
            <a:spLocks noChangeArrowheads="1"/>
          </p:cNvSpPr>
          <p:nvPr/>
        </p:nvSpPr>
        <p:spPr bwMode="gray">
          <a:xfrm>
            <a:off x="238892" y="1812073"/>
            <a:ext cx="1579969" cy="4782070"/>
          </a:xfrm>
          <a:prstGeom prst="roundRect">
            <a:avLst>
              <a:gd name="adj" fmla="val 7655"/>
            </a:avLst>
          </a:prstGeom>
          <a:solidFill>
            <a:schemeClr val="bg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ctr" anchorCtr="0" compatLnSpc="1">
            <a:prstTxWarp prst="textNoShape">
              <a:avLst/>
            </a:prstTxWarp>
          </a:bodyPr>
          <a:lstStyle/>
          <a:p>
            <a:pPr marL="0" lvl="1" indent="0" algn="ctr">
              <a:spcBef>
                <a:spcPts val="900"/>
              </a:spcBef>
              <a:buNone/>
            </a:pPr>
            <a:endParaRPr lang="en-US" sz="1400" dirty="0" smtClean="0">
              <a:solidFill>
                <a:schemeClr val="accent4">
                  <a:lumMod val="65000"/>
                  <a:lumOff val="35000"/>
                </a:schemeClr>
              </a:solidFill>
            </a:endParaRPr>
          </a:p>
        </p:txBody>
      </p:sp>
      <p:sp>
        <p:nvSpPr>
          <p:cNvPr id="84" name="AutoShape 99"/>
          <p:cNvSpPr>
            <a:spLocks noChangeArrowheads="1"/>
          </p:cNvSpPr>
          <p:nvPr/>
        </p:nvSpPr>
        <p:spPr bwMode="gray">
          <a:xfrm>
            <a:off x="1958766" y="1812073"/>
            <a:ext cx="1579969" cy="4782070"/>
          </a:xfrm>
          <a:prstGeom prst="roundRect">
            <a:avLst>
              <a:gd name="adj" fmla="val 7655"/>
            </a:avLst>
          </a:prstGeom>
          <a:solidFill>
            <a:schemeClr val="bg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ctr" anchorCtr="0" compatLnSpc="1">
            <a:prstTxWarp prst="textNoShape">
              <a:avLst/>
            </a:prstTxWarp>
          </a:bodyPr>
          <a:lstStyle/>
          <a:p>
            <a:pPr marL="0" lvl="1" indent="0" algn="ctr">
              <a:spcBef>
                <a:spcPts val="900"/>
              </a:spcBef>
              <a:buNone/>
            </a:pPr>
            <a:endParaRPr lang="en-US" sz="1400" dirty="0" smtClean="0">
              <a:solidFill>
                <a:schemeClr val="accent4">
                  <a:lumMod val="65000"/>
                  <a:lumOff val="35000"/>
                </a:schemeClr>
              </a:solidFill>
            </a:endParaRPr>
          </a:p>
        </p:txBody>
      </p:sp>
      <p:sp>
        <p:nvSpPr>
          <p:cNvPr id="85" name="AutoShape 99"/>
          <p:cNvSpPr>
            <a:spLocks noChangeArrowheads="1"/>
          </p:cNvSpPr>
          <p:nvPr/>
        </p:nvSpPr>
        <p:spPr bwMode="gray">
          <a:xfrm>
            <a:off x="3688578" y="1812073"/>
            <a:ext cx="1466793" cy="4782070"/>
          </a:xfrm>
          <a:prstGeom prst="roundRect">
            <a:avLst>
              <a:gd name="adj" fmla="val 7655"/>
            </a:avLst>
          </a:prstGeom>
          <a:solidFill>
            <a:schemeClr val="bg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ctr" anchorCtr="0" compatLnSpc="1">
            <a:prstTxWarp prst="textNoShape">
              <a:avLst/>
            </a:prstTxWarp>
          </a:bodyPr>
          <a:lstStyle/>
          <a:p>
            <a:pPr marL="0" lvl="1" indent="0" algn="ctr">
              <a:spcBef>
                <a:spcPts val="900"/>
              </a:spcBef>
              <a:buNone/>
            </a:pPr>
            <a:endParaRPr lang="en-US" sz="1400" dirty="0" smtClean="0">
              <a:solidFill>
                <a:schemeClr val="accent4">
                  <a:lumMod val="65000"/>
                  <a:lumOff val="35000"/>
                </a:schemeClr>
              </a:solidFill>
            </a:endParaRPr>
          </a:p>
        </p:txBody>
      </p:sp>
      <p:sp>
        <p:nvSpPr>
          <p:cNvPr id="86" name="AutoShape 99"/>
          <p:cNvSpPr>
            <a:spLocks noChangeArrowheads="1"/>
          </p:cNvSpPr>
          <p:nvPr/>
        </p:nvSpPr>
        <p:spPr bwMode="gray">
          <a:xfrm>
            <a:off x="5337313" y="1812073"/>
            <a:ext cx="1948070" cy="4782070"/>
          </a:xfrm>
          <a:prstGeom prst="roundRect">
            <a:avLst>
              <a:gd name="adj" fmla="val 7655"/>
            </a:avLst>
          </a:prstGeom>
          <a:solidFill>
            <a:schemeClr val="bg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ctr" anchorCtr="0" compatLnSpc="1">
            <a:prstTxWarp prst="textNoShape">
              <a:avLst/>
            </a:prstTxWarp>
          </a:bodyPr>
          <a:lstStyle/>
          <a:p>
            <a:pPr marL="0" lvl="1" indent="0" algn="ctr">
              <a:spcBef>
                <a:spcPts val="900"/>
              </a:spcBef>
              <a:buNone/>
            </a:pPr>
            <a:endParaRPr lang="en-US" sz="1400" dirty="0" smtClean="0">
              <a:solidFill>
                <a:schemeClr val="accent4">
                  <a:lumMod val="65000"/>
                  <a:lumOff val="35000"/>
                </a:schemeClr>
              </a:solidFill>
            </a:endParaRPr>
          </a:p>
        </p:txBody>
      </p:sp>
      <p:sp>
        <p:nvSpPr>
          <p:cNvPr id="88" name="AutoShape 99"/>
          <p:cNvSpPr>
            <a:spLocks noChangeArrowheads="1"/>
          </p:cNvSpPr>
          <p:nvPr/>
        </p:nvSpPr>
        <p:spPr bwMode="gray">
          <a:xfrm>
            <a:off x="7434645" y="1812073"/>
            <a:ext cx="1437501" cy="4782070"/>
          </a:xfrm>
          <a:prstGeom prst="roundRect">
            <a:avLst>
              <a:gd name="adj" fmla="val 7655"/>
            </a:avLst>
          </a:prstGeom>
          <a:solidFill>
            <a:schemeClr val="bg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ctr" anchorCtr="0" compatLnSpc="1">
            <a:prstTxWarp prst="textNoShape">
              <a:avLst/>
            </a:prstTxWarp>
          </a:bodyPr>
          <a:lstStyle/>
          <a:p>
            <a:pPr marL="0" lvl="1" indent="0" algn="ctr">
              <a:spcBef>
                <a:spcPts val="900"/>
              </a:spcBef>
              <a:buNone/>
            </a:pPr>
            <a:endParaRPr lang="en-US" sz="1400" dirty="0" smtClean="0">
              <a:solidFill>
                <a:schemeClr val="accent4">
                  <a:lumMod val="65000"/>
                  <a:lumOff val="35000"/>
                </a:schemeClr>
              </a:solidFill>
            </a:endParaRPr>
          </a:p>
        </p:txBody>
      </p:sp>
      <p:sp>
        <p:nvSpPr>
          <p:cNvPr id="96" name="Content Placeholder 95"/>
          <p:cNvSpPr>
            <a:spLocks noGrp="1"/>
          </p:cNvSpPr>
          <p:nvPr>
            <p:ph idx="1"/>
          </p:nvPr>
        </p:nvSpPr>
        <p:spPr/>
        <p:txBody>
          <a:bodyPr/>
          <a:lstStyle/>
          <a:p>
            <a:endParaRPr lang="en-US"/>
          </a:p>
        </p:txBody>
      </p:sp>
      <p:sp>
        <p:nvSpPr>
          <p:cNvPr id="97" name="Subtitle 96"/>
          <p:cNvSpPr>
            <a:spLocks noGrp="1"/>
          </p:cNvSpPr>
          <p:nvPr>
            <p:ph type="subTitle" idx="15"/>
          </p:nvPr>
        </p:nvSpPr>
        <p:spPr/>
        <p:txBody>
          <a:bodyPr/>
          <a:lstStyle/>
          <a:p>
            <a:r>
              <a:rPr lang="en-US" dirty="0" smtClean="0"/>
              <a:t>PTC Service Information Solutions Customers</a:t>
            </a:r>
            <a:endParaRPr lang="en-US" dirty="0"/>
          </a:p>
        </p:txBody>
      </p:sp>
      <p:sp>
        <p:nvSpPr>
          <p:cNvPr id="15362" name="Footer Placeholder 4"/>
          <p:cNvSpPr>
            <a:spLocks noGrp="1"/>
          </p:cNvSpPr>
          <p:nvPr>
            <p:ph type="ftr" sz="quarter" idx="3"/>
          </p:nvPr>
        </p:nvSpPr>
        <p:spPr>
          <a:noFill/>
        </p:spPr>
        <p:txBody>
          <a:bodyPr/>
          <a:lstStyle/>
          <a:p>
            <a:r>
              <a:rPr lang="en-US" dirty="0" smtClean="0">
                <a:solidFill>
                  <a:schemeClr val="bg1"/>
                </a:solidFill>
              </a:rPr>
              <a:t>© 2010 PTC</a:t>
            </a:r>
          </a:p>
        </p:txBody>
      </p:sp>
      <p:sp>
        <p:nvSpPr>
          <p:cNvPr id="15363" name="Slide Number Placeholder 5"/>
          <p:cNvSpPr>
            <a:spLocks noGrp="1"/>
          </p:cNvSpPr>
          <p:nvPr>
            <p:ph type="sldNum" sz="quarter" idx="4294967295"/>
          </p:nvPr>
        </p:nvSpPr>
        <p:spPr>
          <a:xfrm>
            <a:off x="0" y="6735763"/>
            <a:ext cx="444500" cy="106362"/>
          </a:xfrm>
          <a:prstGeom prst="rect">
            <a:avLst/>
          </a:prstGeom>
          <a:noFill/>
        </p:spPr>
        <p:txBody>
          <a:bodyPr/>
          <a:lstStyle/>
          <a:p>
            <a:fld id="{7E5CC363-F8AC-410E-9005-6F41729F9E99}" type="slidenum">
              <a:rPr lang="en-US" smtClean="0"/>
              <a:pPr/>
              <a:t>21</a:t>
            </a:fld>
            <a:endParaRPr lang="en-US" dirty="0" smtClean="0"/>
          </a:p>
        </p:txBody>
      </p:sp>
      <p:sp>
        <p:nvSpPr>
          <p:cNvPr id="15403" name="Text Box 41"/>
          <p:cNvSpPr txBox="1">
            <a:spLocks noChangeArrowheads="1"/>
          </p:cNvSpPr>
          <p:nvPr/>
        </p:nvSpPr>
        <p:spPr bwMode="auto">
          <a:xfrm>
            <a:off x="394349" y="1378423"/>
            <a:ext cx="1149779" cy="369332"/>
          </a:xfrm>
          <a:prstGeom prst="rect">
            <a:avLst/>
          </a:prstGeom>
          <a:noFill/>
          <a:ln w="9525">
            <a:noFill/>
            <a:miter lim="800000"/>
            <a:headEnd/>
            <a:tailEnd/>
          </a:ln>
        </p:spPr>
        <p:txBody>
          <a:bodyPr wrap="square" lIns="0" tIns="0" rIns="0" bIns="0">
            <a:spAutoFit/>
          </a:bodyPr>
          <a:lstStyle/>
          <a:p>
            <a:pPr algn="ctr" eaLnBrk="1" hangingPunct="1"/>
            <a:r>
              <a:rPr lang="en-US" sz="1200" b="1" dirty="0" smtClean="0">
                <a:solidFill>
                  <a:schemeClr val="bg1"/>
                </a:solidFill>
              </a:rPr>
              <a:t>AEROSPACE/ DEFENSE</a:t>
            </a:r>
            <a:endParaRPr lang="en-US" sz="1200" b="1" dirty="0">
              <a:solidFill>
                <a:schemeClr val="bg1"/>
              </a:solidFill>
            </a:endParaRPr>
          </a:p>
        </p:txBody>
      </p:sp>
      <p:sp>
        <p:nvSpPr>
          <p:cNvPr id="15405" name="Text Box 43"/>
          <p:cNvSpPr txBox="1">
            <a:spLocks noChangeArrowheads="1"/>
          </p:cNvSpPr>
          <p:nvPr/>
        </p:nvSpPr>
        <p:spPr bwMode="auto">
          <a:xfrm>
            <a:off x="2171188" y="1563089"/>
            <a:ext cx="1102587" cy="184666"/>
          </a:xfrm>
          <a:prstGeom prst="rect">
            <a:avLst/>
          </a:prstGeom>
          <a:noFill/>
          <a:ln w="9525">
            <a:noFill/>
            <a:miter lim="800000"/>
            <a:headEnd/>
            <a:tailEnd/>
          </a:ln>
        </p:spPr>
        <p:txBody>
          <a:bodyPr wrap="square" lIns="0" tIns="0" rIns="0" bIns="0">
            <a:spAutoFit/>
          </a:bodyPr>
          <a:lstStyle/>
          <a:p>
            <a:pPr algn="ctr" eaLnBrk="1" hangingPunct="1"/>
            <a:r>
              <a:rPr lang="en-US" sz="1200" b="1" dirty="0" smtClean="0">
                <a:solidFill>
                  <a:schemeClr val="bg1"/>
                </a:solidFill>
              </a:rPr>
              <a:t>AUTOMOTIVE</a:t>
            </a:r>
            <a:endParaRPr lang="en-US" sz="1200" b="1" dirty="0">
              <a:solidFill>
                <a:schemeClr val="bg1"/>
              </a:solidFill>
            </a:endParaRPr>
          </a:p>
        </p:txBody>
      </p:sp>
      <p:sp>
        <p:nvSpPr>
          <p:cNvPr id="15407" name="Text Box 45"/>
          <p:cNvSpPr txBox="1">
            <a:spLocks noChangeArrowheads="1"/>
          </p:cNvSpPr>
          <p:nvPr/>
        </p:nvSpPr>
        <p:spPr bwMode="auto">
          <a:xfrm>
            <a:off x="3899970" y="1378423"/>
            <a:ext cx="1106877" cy="369332"/>
          </a:xfrm>
          <a:prstGeom prst="rect">
            <a:avLst/>
          </a:prstGeom>
          <a:noFill/>
          <a:ln w="9525">
            <a:noFill/>
            <a:miter lim="800000"/>
            <a:headEnd/>
            <a:tailEnd/>
          </a:ln>
        </p:spPr>
        <p:txBody>
          <a:bodyPr wrap="square" lIns="0" tIns="0" rIns="0" bIns="0">
            <a:spAutoFit/>
          </a:bodyPr>
          <a:lstStyle/>
          <a:p>
            <a:pPr algn="ctr" eaLnBrk="1" hangingPunct="1"/>
            <a:r>
              <a:rPr lang="en-US" sz="1200" b="1" dirty="0" smtClean="0">
                <a:solidFill>
                  <a:schemeClr val="bg1"/>
                </a:solidFill>
              </a:rPr>
              <a:t>HIGH TECH /</a:t>
            </a:r>
          </a:p>
          <a:p>
            <a:pPr algn="ctr" eaLnBrk="1" hangingPunct="1"/>
            <a:r>
              <a:rPr lang="en-US" sz="1200" b="1" dirty="0" smtClean="0">
                <a:solidFill>
                  <a:schemeClr val="bg1"/>
                </a:solidFill>
              </a:rPr>
              <a:t>ELECTRONICS</a:t>
            </a:r>
            <a:endParaRPr lang="en-US" sz="1200" b="1" dirty="0">
              <a:solidFill>
                <a:schemeClr val="bg1"/>
              </a:solidFill>
            </a:endParaRPr>
          </a:p>
        </p:txBody>
      </p:sp>
      <p:sp>
        <p:nvSpPr>
          <p:cNvPr id="15409" name="Text Box 47"/>
          <p:cNvSpPr txBox="1">
            <a:spLocks noChangeArrowheads="1"/>
          </p:cNvSpPr>
          <p:nvPr/>
        </p:nvSpPr>
        <p:spPr bwMode="auto">
          <a:xfrm>
            <a:off x="5745021" y="1378423"/>
            <a:ext cx="1106877" cy="369332"/>
          </a:xfrm>
          <a:prstGeom prst="rect">
            <a:avLst/>
          </a:prstGeom>
          <a:noFill/>
          <a:ln w="9525">
            <a:noFill/>
            <a:miter lim="800000"/>
            <a:headEnd/>
            <a:tailEnd/>
          </a:ln>
        </p:spPr>
        <p:txBody>
          <a:bodyPr wrap="square" lIns="0" tIns="0" rIns="0" bIns="0">
            <a:spAutoFit/>
          </a:bodyPr>
          <a:lstStyle/>
          <a:p>
            <a:pPr algn="ctr" eaLnBrk="1" hangingPunct="1"/>
            <a:r>
              <a:rPr lang="en-US" sz="1200" b="1" dirty="0" smtClean="0">
                <a:solidFill>
                  <a:schemeClr val="bg1"/>
                </a:solidFill>
              </a:rPr>
              <a:t>INDUSTRIAL EQUIPMENT</a:t>
            </a:r>
            <a:endParaRPr lang="en-US" sz="1200" b="1" dirty="0">
              <a:solidFill>
                <a:schemeClr val="bg1"/>
              </a:solidFill>
            </a:endParaRPr>
          </a:p>
        </p:txBody>
      </p:sp>
      <p:sp>
        <p:nvSpPr>
          <p:cNvPr id="15433" name="Text Box 73"/>
          <p:cNvSpPr txBox="1">
            <a:spLocks noChangeArrowheads="1"/>
          </p:cNvSpPr>
          <p:nvPr/>
        </p:nvSpPr>
        <p:spPr bwMode="auto">
          <a:xfrm>
            <a:off x="7499059" y="1370989"/>
            <a:ext cx="1325678" cy="369332"/>
          </a:xfrm>
          <a:prstGeom prst="rect">
            <a:avLst/>
          </a:prstGeom>
          <a:noFill/>
          <a:ln w="9525">
            <a:noFill/>
            <a:miter lim="800000"/>
            <a:headEnd/>
            <a:tailEnd/>
          </a:ln>
        </p:spPr>
        <p:txBody>
          <a:bodyPr wrap="square" lIns="0" tIns="0" rIns="0" bIns="0">
            <a:spAutoFit/>
          </a:bodyPr>
          <a:lstStyle/>
          <a:p>
            <a:pPr algn="ctr" eaLnBrk="1" hangingPunct="1"/>
            <a:r>
              <a:rPr lang="en-US" sz="1200" b="1" dirty="0" smtClean="0">
                <a:solidFill>
                  <a:schemeClr val="bg1"/>
                </a:solidFill>
              </a:rPr>
              <a:t>GLOBAL LEADERS</a:t>
            </a:r>
            <a:endParaRPr lang="en-US" sz="1200" b="1" dirty="0">
              <a:solidFill>
                <a:schemeClr val="bg1"/>
              </a:solidFill>
            </a:endParaRPr>
          </a:p>
        </p:txBody>
      </p:sp>
      <p:pic>
        <p:nvPicPr>
          <p:cNvPr id="101" name="Picture 12" descr="I-R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406462" y="5814705"/>
            <a:ext cx="683437" cy="489278"/>
          </a:xfrm>
          <a:prstGeom prst="rect">
            <a:avLst/>
          </a:prstGeom>
          <a:noFill/>
          <a:ln w="9525">
            <a:noFill/>
            <a:miter lim="800000"/>
            <a:headEnd/>
            <a:tailEnd/>
          </a:ln>
        </p:spPr>
      </p:pic>
      <p:pic>
        <p:nvPicPr>
          <p:cNvPr id="102" name="Picture 13" descr="Manitowoc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366092" y="5844976"/>
            <a:ext cx="708443" cy="467840"/>
          </a:xfrm>
          <a:prstGeom prst="rect">
            <a:avLst/>
          </a:prstGeom>
          <a:noFill/>
          <a:ln w="9525">
            <a:noFill/>
            <a:miter lim="800000"/>
            <a:headEnd/>
            <a:tailEnd/>
          </a:ln>
        </p:spPr>
      </p:pic>
      <p:pic>
        <p:nvPicPr>
          <p:cNvPr id="105" name="Picture 16" descr="CATERPILLAR logo"/>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5830056" y="5267569"/>
            <a:ext cx="1428662" cy="245694"/>
          </a:xfrm>
          <a:prstGeom prst="rect">
            <a:avLst/>
          </a:prstGeom>
          <a:noFill/>
          <a:ln w="9525">
            <a:noFill/>
            <a:miter lim="800000"/>
            <a:headEnd/>
            <a:tailEnd/>
          </a:ln>
        </p:spPr>
      </p:pic>
      <p:pic>
        <p:nvPicPr>
          <p:cNvPr id="149" name="Picture 78"/>
          <p:cNvPicPr>
            <a:picLocks noChangeAspect="1" noChangeArrowheads="1"/>
          </p:cNvPicPr>
          <p:nvPr/>
        </p:nvPicPr>
        <p:blipFill>
          <a:blip r:embed="rId14" cstate="print"/>
          <a:srcRect/>
          <a:stretch>
            <a:fillRect/>
          </a:stretch>
        </p:blipFill>
        <p:spPr bwMode="auto">
          <a:xfrm>
            <a:off x="2790971" y="2590697"/>
            <a:ext cx="608213" cy="569719"/>
          </a:xfrm>
          <a:prstGeom prst="rect">
            <a:avLst/>
          </a:prstGeom>
          <a:noFill/>
          <a:ln w="9525">
            <a:noFill/>
            <a:miter lim="800000"/>
            <a:headEnd/>
            <a:tailEnd/>
          </a:ln>
        </p:spPr>
      </p:pic>
      <p:pic>
        <p:nvPicPr>
          <p:cNvPr id="75" name="Picture 87"/>
          <p:cNvPicPr>
            <a:picLocks noChangeAspect="1"/>
          </p:cNvPicPr>
          <p:nvPr/>
        </p:nvPicPr>
        <p:blipFill>
          <a:blip r:embed="rId15" cstate="print"/>
          <a:srcRect l="15897" t="12552" r="10708" b="19497"/>
          <a:stretch>
            <a:fillRect/>
          </a:stretch>
        </p:blipFill>
        <p:spPr bwMode="auto">
          <a:xfrm>
            <a:off x="2111185" y="2564437"/>
            <a:ext cx="669341" cy="618504"/>
          </a:xfrm>
          <a:prstGeom prst="rect">
            <a:avLst/>
          </a:prstGeom>
          <a:noFill/>
          <a:ln w="9525">
            <a:noFill/>
            <a:miter lim="800000"/>
            <a:headEnd/>
            <a:tailEnd/>
          </a:ln>
        </p:spPr>
      </p:pic>
      <p:pic>
        <p:nvPicPr>
          <p:cNvPr id="109" name="Picture 11" descr="lockheed_martin"/>
          <p:cNvPicPr>
            <a:picLocks noChangeAspect="1" noChangeArrowheads="1"/>
          </p:cNvPicPr>
          <p:nvPr/>
        </p:nvPicPr>
        <p:blipFill>
          <a:blip r:embed="rId16" cstate="print"/>
          <a:srcRect/>
          <a:stretch>
            <a:fillRect/>
          </a:stretch>
        </p:blipFill>
        <p:spPr bwMode="auto">
          <a:xfrm>
            <a:off x="261597" y="2812545"/>
            <a:ext cx="1398155" cy="401586"/>
          </a:xfrm>
          <a:prstGeom prst="rect">
            <a:avLst/>
          </a:prstGeom>
          <a:noFill/>
          <a:ln w="9525">
            <a:noFill/>
            <a:miter lim="800000"/>
            <a:headEnd/>
            <a:tailEnd/>
          </a:ln>
        </p:spPr>
      </p:pic>
      <p:pic>
        <p:nvPicPr>
          <p:cNvPr id="125" name="Picture 12" descr="raytheon"/>
          <p:cNvPicPr>
            <a:picLocks noChangeAspect="1" noChangeArrowheads="1"/>
          </p:cNvPicPr>
          <p:nvPr/>
        </p:nvPicPr>
        <p:blipFill>
          <a:blip r:embed="rId17" cstate="print"/>
          <a:srcRect r="3415"/>
          <a:stretch>
            <a:fillRect/>
          </a:stretch>
        </p:blipFill>
        <p:spPr bwMode="auto">
          <a:xfrm>
            <a:off x="233788" y="4389119"/>
            <a:ext cx="1418279" cy="404349"/>
          </a:xfrm>
          <a:prstGeom prst="rect">
            <a:avLst/>
          </a:prstGeom>
          <a:solidFill>
            <a:srgbClr val="FFFFFF"/>
          </a:solidFill>
          <a:ln w="9525">
            <a:noFill/>
            <a:miter lim="800000"/>
            <a:headEnd/>
            <a:tailEnd/>
          </a:ln>
        </p:spPr>
      </p:pic>
      <p:pic>
        <p:nvPicPr>
          <p:cNvPr id="129" name="Picture 44" descr="logo"/>
          <p:cNvPicPr>
            <a:picLocks noChangeAspect="1" noChangeArrowheads="1"/>
          </p:cNvPicPr>
          <p:nvPr/>
        </p:nvPicPr>
        <p:blipFill>
          <a:blip r:embed="rId18" cstate="print"/>
          <a:srcRect/>
          <a:stretch>
            <a:fillRect/>
          </a:stretch>
        </p:blipFill>
        <p:spPr bwMode="auto">
          <a:xfrm>
            <a:off x="259428" y="3225758"/>
            <a:ext cx="1409920" cy="224543"/>
          </a:xfrm>
          <a:prstGeom prst="rect">
            <a:avLst/>
          </a:prstGeom>
          <a:noFill/>
        </p:spPr>
      </p:pic>
      <p:pic>
        <p:nvPicPr>
          <p:cNvPr id="137" name="Picture 2"/>
          <p:cNvPicPr>
            <a:picLocks noChangeAspect="1" noChangeArrowheads="1"/>
          </p:cNvPicPr>
          <p:nvPr/>
        </p:nvPicPr>
        <p:blipFill>
          <a:blip r:embed="rId19" cstate="print"/>
          <a:srcRect/>
          <a:stretch>
            <a:fillRect/>
          </a:stretch>
        </p:blipFill>
        <p:spPr bwMode="auto">
          <a:xfrm>
            <a:off x="691443" y="2407077"/>
            <a:ext cx="606116" cy="432728"/>
          </a:xfrm>
          <a:prstGeom prst="rect">
            <a:avLst/>
          </a:prstGeom>
          <a:noFill/>
          <a:ln w="9525">
            <a:noFill/>
            <a:miter lim="800000"/>
            <a:headEnd/>
            <a:tailEnd/>
          </a:ln>
        </p:spPr>
      </p:pic>
      <p:pic>
        <p:nvPicPr>
          <p:cNvPr id="139" name="Picture 3"/>
          <p:cNvPicPr>
            <a:picLocks noChangeAspect="1" noChangeArrowheads="1"/>
          </p:cNvPicPr>
          <p:nvPr/>
        </p:nvPicPr>
        <p:blipFill>
          <a:blip r:embed="rId20" cstate="print"/>
          <a:srcRect/>
          <a:stretch>
            <a:fillRect/>
          </a:stretch>
        </p:blipFill>
        <p:spPr bwMode="auto">
          <a:xfrm>
            <a:off x="339267" y="3625327"/>
            <a:ext cx="1206503" cy="338355"/>
          </a:xfrm>
          <a:prstGeom prst="rect">
            <a:avLst/>
          </a:prstGeom>
          <a:noFill/>
          <a:ln w="9525">
            <a:noFill/>
            <a:miter lim="800000"/>
            <a:headEnd/>
            <a:tailEnd/>
          </a:ln>
        </p:spPr>
      </p:pic>
      <p:pic>
        <p:nvPicPr>
          <p:cNvPr id="140" name="Picture 4"/>
          <p:cNvPicPr>
            <a:picLocks noChangeAspect="1" noChangeArrowheads="1"/>
          </p:cNvPicPr>
          <p:nvPr/>
        </p:nvPicPr>
        <p:blipFill>
          <a:blip r:embed="rId21" cstate="print"/>
          <a:srcRect/>
          <a:stretch>
            <a:fillRect/>
          </a:stretch>
        </p:blipFill>
        <p:spPr bwMode="auto">
          <a:xfrm>
            <a:off x="330066" y="4764100"/>
            <a:ext cx="1267191" cy="417961"/>
          </a:xfrm>
          <a:prstGeom prst="rect">
            <a:avLst/>
          </a:prstGeom>
          <a:noFill/>
          <a:ln w="9525">
            <a:noFill/>
            <a:miter lim="800000"/>
            <a:headEnd/>
            <a:tailEnd/>
          </a:ln>
        </p:spPr>
      </p:pic>
      <p:pic>
        <p:nvPicPr>
          <p:cNvPr id="141" name="Picture 6"/>
          <p:cNvPicPr>
            <a:picLocks noChangeAspect="1" noChangeArrowheads="1"/>
          </p:cNvPicPr>
          <p:nvPr/>
        </p:nvPicPr>
        <p:blipFill>
          <a:blip r:embed="rId22" cstate="print"/>
          <a:srcRect/>
          <a:stretch>
            <a:fillRect/>
          </a:stretch>
        </p:blipFill>
        <p:spPr bwMode="auto">
          <a:xfrm>
            <a:off x="308596" y="5298490"/>
            <a:ext cx="1331700" cy="330240"/>
          </a:xfrm>
          <a:prstGeom prst="rect">
            <a:avLst/>
          </a:prstGeom>
          <a:noFill/>
          <a:ln w="9525">
            <a:noFill/>
            <a:miter lim="800000"/>
            <a:headEnd/>
            <a:tailEnd/>
          </a:ln>
        </p:spPr>
      </p:pic>
      <p:pic>
        <p:nvPicPr>
          <p:cNvPr id="142" name="Picture 7"/>
          <p:cNvPicPr>
            <a:picLocks noChangeAspect="1" noChangeArrowheads="1"/>
          </p:cNvPicPr>
          <p:nvPr/>
        </p:nvPicPr>
        <p:blipFill>
          <a:blip r:embed="rId23" cstate="print"/>
          <a:srcRect t="21111" b="24667"/>
          <a:stretch>
            <a:fillRect/>
          </a:stretch>
        </p:blipFill>
        <p:spPr bwMode="auto">
          <a:xfrm>
            <a:off x="476939" y="5672582"/>
            <a:ext cx="883135" cy="478856"/>
          </a:xfrm>
          <a:prstGeom prst="rect">
            <a:avLst/>
          </a:prstGeom>
          <a:noFill/>
          <a:ln w="9525">
            <a:noFill/>
            <a:miter lim="800000"/>
            <a:headEnd/>
            <a:tailEnd/>
          </a:ln>
        </p:spPr>
      </p:pic>
      <p:pic>
        <p:nvPicPr>
          <p:cNvPr id="143" name="Picture 8"/>
          <p:cNvPicPr>
            <a:picLocks noChangeAspect="1" noChangeArrowheads="1"/>
          </p:cNvPicPr>
          <p:nvPr/>
        </p:nvPicPr>
        <p:blipFill>
          <a:blip r:embed="rId24" cstate="print"/>
          <a:srcRect/>
          <a:stretch>
            <a:fillRect/>
          </a:stretch>
        </p:blipFill>
        <p:spPr bwMode="auto">
          <a:xfrm>
            <a:off x="238277" y="2005415"/>
            <a:ext cx="1426113" cy="338216"/>
          </a:xfrm>
          <a:prstGeom prst="rect">
            <a:avLst/>
          </a:prstGeom>
          <a:noFill/>
          <a:ln w="9525">
            <a:noFill/>
            <a:miter lim="800000"/>
            <a:headEnd/>
            <a:tailEnd/>
          </a:ln>
        </p:spPr>
      </p:pic>
      <p:pic>
        <p:nvPicPr>
          <p:cNvPr id="145" name="Picture 4" descr="logo-jeppesen.gif"/>
          <p:cNvPicPr>
            <a:picLocks noChangeAspect="1" noChangeArrowheads="1"/>
          </p:cNvPicPr>
          <p:nvPr/>
        </p:nvPicPr>
        <p:blipFill>
          <a:blip r:embed="rId25" cstate="print"/>
          <a:srcRect/>
          <a:stretch>
            <a:fillRect/>
          </a:stretch>
        </p:blipFill>
        <p:spPr bwMode="auto">
          <a:xfrm>
            <a:off x="243794" y="6307464"/>
            <a:ext cx="1389881" cy="231647"/>
          </a:xfrm>
          <a:prstGeom prst="rect">
            <a:avLst/>
          </a:prstGeom>
          <a:noFill/>
          <a:ln w="9525">
            <a:noFill/>
            <a:miter lim="800000"/>
            <a:headEnd/>
            <a:tailEnd/>
          </a:ln>
        </p:spPr>
      </p:pic>
      <p:pic>
        <p:nvPicPr>
          <p:cNvPr id="146" name="Picture 2"/>
          <p:cNvPicPr>
            <a:picLocks noChangeAspect="1" noChangeArrowheads="1"/>
          </p:cNvPicPr>
          <p:nvPr/>
        </p:nvPicPr>
        <p:blipFill>
          <a:blip r:embed="rId26" cstate="print"/>
          <a:srcRect/>
          <a:stretch>
            <a:fillRect/>
          </a:stretch>
        </p:blipFill>
        <p:spPr bwMode="auto">
          <a:xfrm>
            <a:off x="2300415" y="3188672"/>
            <a:ext cx="755918" cy="561505"/>
          </a:xfrm>
          <a:prstGeom prst="rect">
            <a:avLst/>
          </a:prstGeom>
          <a:noFill/>
          <a:ln w="9525">
            <a:noFill/>
            <a:miter lim="800000"/>
            <a:headEnd/>
            <a:tailEnd/>
          </a:ln>
        </p:spPr>
      </p:pic>
      <p:pic>
        <p:nvPicPr>
          <p:cNvPr id="147" name="Picture 4"/>
          <p:cNvPicPr>
            <a:picLocks noChangeAspect="1" noChangeArrowheads="1"/>
          </p:cNvPicPr>
          <p:nvPr/>
        </p:nvPicPr>
        <p:blipFill>
          <a:blip r:embed="rId27" cstate="print"/>
          <a:srcRect/>
          <a:stretch>
            <a:fillRect/>
          </a:stretch>
        </p:blipFill>
        <p:spPr bwMode="auto">
          <a:xfrm>
            <a:off x="2090634" y="3810417"/>
            <a:ext cx="692227" cy="519170"/>
          </a:xfrm>
          <a:prstGeom prst="rect">
            <a:avLst/>
          </a:prstGeom>
          <a:noFill/>
          <a:ln w="9525">
            <a:noFill/>
            <a:miter lim="800000"/>
            <a:headEnd/>
            <a:tailEnd/>
          </a:ln>
        </p:spPr>
      </p:pic>
      <p:pic>
        <p:nvPicPr>
          <p:cNvPr id="155" name="Picture 14"/>
          <p:cNvPicPr>
            <a:picLocks noChangeAspect="1" noChangeArrowheads="1"/>
          </p:cNvPicPr>
          <p:nvPr/>
        </p:nvPicPr>
        <p:blipFill>
          <a:blip r:embed="rId28" cstate="print"/>
          <a:srcRect/>
          <a:stretch>
            <a:fillRect/>
          </a:stretch>
        </p:blipFill>
        <p:spPr bwMode="auto">
          <a:xfrm>
            <a:off x="2009128" y="5775467"/>
            <a:ext cx="875094" cy="693593"/>
          </a:xfrm>
          <a:prstGeom prst="rect">
            <a:avLst/>
          </a:prstGeom>
          <a:noFill/>
          <a:ln w="9525">
            <a:noFill/>
            <a:miter lim="800000"/>
            <a:headEnd/>
            <a:tailEnd/>
          </a:ln>
        </p:spPr>
      </p:pic>
      <p:pic>
        <p:nvPicPr>
          <p:cNvPr id="172" name="Picture 20"/>
          <p:cNvPicPr>
            <a:picLocks noChangeAspect="1" noChangeArrowheads="1"/>
          </p:cNvPicPr>
          <p:nvPr/>
        </p:nvPicPr>
        <p:blipFill>
          <a:blip r:embed="rId29" cstate="print"/>
          <a:srcRect/>
          <a:stretch>
            <a:fillRect/>
          </a:stretch>
        </p:blipFill>
        <p:spPr bwMode="auto">
          <a:xfrm>
            <a:off x="630091" y="4033182"/>
            <a:ext cx="670792" cy="344979"/>
          </a:xfrm>
          <a:prstGeom prst="rect">
            <a:avLst/>
          </a:prstGeom>
          <a:noFill/>
          <a:ln w="9525">
            <a:noFill/>
            <a:miter lim="800000"/>
            <a:headEnd/>
            <a:tailEnd/>
          </a:ln>
        </p:spPr>
      </p:pic>
      <p:pic>
        <p:nvPicPr>
          <p:cNvPr id="173" name="Picture 23" descr="porsche"/>
          <p:cNvPicPr>
            <a:picLocks noChangeAspect="1" noChangeArrowheads="1"/>
          </p:cNvPicPr>
          <p:nvPr/>
        </p:nvPicPr>
        <p:blipFill>
          <a:blip r:embed="rId30" cstate="print"/>
          <a:srcRect/>
          <a:stretch>
            <a:fillRect/>
          </a:stretch>
        </p:blipFill>
        <p:spPr bwMode="auto">
          <a:xfrm>
            <a:off x="2234802" y="4411567"/>
            <a:ext cx="994559" cy="546145"/>
          </a:xfrm>
          <a:prstGeom prst="rect">
            <a:avLst/>
          </a:prstGeom>
          <a:solidFill>
            <a:schemeClr val="bg1"/>
          </a:solidFill>
          <a:ln w="9525">
            <a:noFill/>
            <a:miter lim="800000"/>
            <a:headEnd/>
            <a:tailEnd/>
          </a:ln>
        </p:spPr>
      </p:pic>
      <p:pic>
        <p:nvPicPr>
          <p:cNvPr id="174" name="Picture 6"/>
          <p:cNvPicPr>
            <a:picLocks noChangeAspect="1" noChangeArrowheads="1"/>
          </p:cNvPicPr>
          <p:nvPr/>
        </p:nvPicPr>
        <p:blipFill>
          <a:blip r:embed="rId31" cstate="print"/>
          <a:srcRect/>
          <a:stretch>
            <a:fillRect/>
          </a:stretch>
        </p:blipFill>
        <p:spPr bwMode="auto">
          <a:xfrm>
            <a:off x="2023299" y="5032993"/>
            <a:ext cx="528204" cy="528204"/>
          </a:xfrm>
          <a:prstGeom prst="rect">
            <a:avLst/>
          </a:prstGeom>
          <a:noFill/>
          <a:ln w="9525">
            <a:noFill/>
            <a:miter lim="800000"/>
            <a:headEnd/>
            <a:tailEnd/>
          </a:ln>
        </p:spPr>
      </p:pic>
      <p:pic>
        <p:nvPicPr>
          <p:cNvPr id="175" name="Picture 174" descr="toyota_2.jpg"/>
          <p:cNvPicPr>
            <a:picLocks noChangeAspect="1"/>
          </p:cNvPicPr>
          <p:nvPr/>
        </p:nvPicPr>
        <p:blipFill>
          <a:blip r:embed="rId32" cstate="print"/>
          <a:stretch>
            <a:fillRect/>
          </a:stretch>
        </p:blipFill>
        <p:spPr>
          <a:xfrm>
            <a:off x="2424590" y="1938130"/>
            <a:ext cx="666776" cy="550225"/>
          </a:xfrm>
          <a:prstGeom prst="rect">
            <a:avLst/>
          </a:prstGeom>
        </p:spPr>
      </p:pic>
      <p:pic>
        <p:nvPicPr>
          <p:cNvPr id="176" name="Picture 175" descr="bmw_logo"/>
          <p:cNvPicPr>
            <a:picLocks noChangeAspect="1" noChangeArrowheads="1"/>
          </p:cNvPicPr>
          <p:nvPr/>
        </p:nvPicPr>
        <p:blipFill>
          <a:blip r:embed="rId33" cstate="print"/>
          <a:srcRect/>
          <a:stretch>
            <a:fillRect/>
          </a:stretch>
        </p:blipFill>
        <p:spPr bwMode="auto">
          <a:xfrm>
            <a:off x="2913960" y="3906727"/>
            <a:ext cx="503238" cy="476250"/>
          </a:xfrm>
          <a:prstGeom prst="rect">
            <a:avLst/>
          </a:prstGeom>
          <a:noFill/>
        </p:spPr>
      </p:pic>
      <p:pic>
        <p:nvPicPr>
          <p:cNvPr id="119" name="Picture 30" descr="hdavid"/>
          <p:cNvPicPr>
            <a:picLocks noChangeAspect="1" noChangeArrowheads="1"/>
          </p:cNvPicPr>
          <p:nvPr/>
        </p:nvPicPr>
        <p:blipFill>
          <a:blip r:embed="rId34" cstate="print"/>
          <a:srcRect/>
          <a:stretch>
            <a:fillRect/>
          </a:stretch>
        </p:blipFill>
        <p:spPr bwMode="auto">
          <a:xfrm>
            <a:off x="2661068" y="5432646"/>
            <a:ext cx="779283" cy="519522"/>
          </a:xfrm>
          <a:prstGeom prst="rect">
            <a:avLst/>
          </a:prstGeom>
          <a:noFill/>
          <a:ln w="9525">
            <a:noFill/>
            <a:miter lim="800000"/>
            <a:headEnd/>
            <a:tailEnd/>
          </a:ln>
        </p:spPr>
      </p:pic>
      <p:pic>
        <p:nvPicPr>
          <p:cNvPr id="178" name="Picture 177" descr="800px-SchneiderElectric_Logo.svg.png"/>
          <p:cNvPicPr>
            <a:picLocks noChangeAspect="1"/>
          </p:cNvPicPr>
          <p:nvPr/>
        </p:nvPicPr>
        <p:blipFill>
          <a:blip r:embed="rId35" cstate="print"/>
          <a:stretch>
            <a:fillRect/>
          </a:stretch>
        </p:blipFill>
        <p:spPr>
          <a:xfrm>
            <a:off x="6041723" y="4055515"/>
            <a:ext cx="1081812" cy="492224"/>
          </a:xfrm>
          <a:prstGeom prst="rect">
            <a:avLst/>
          </a:prstGeom>
        </p:spPr>
      </p:pic>
      <p:pic>
        <p:nvPicPr>
          <p:cNvPr id="179" name="Picture 9"/>
          <p:cNvPicPr>
            <a:picLocks noChangeAspect="1" noChangeArrowheads="1"/>
          </p:cNvPicPr>
          <p:nvPr/>
        </p:nvPicPr>
        <p:blipFill>
          <a:blip r:embed="rId36" cstate="print"/>
          <a:srcRect/>
          <a:stretch>
            <a:fillRect/>
          </a:stretch>
        </p:blipFill>
        <p:spPr bwMode="auto">
          <a:xfrm>
            <a:off x="6450496" y="1879787"/>
            <a:ext cx="560094" cy="558493"/>
          </a:xfrm>
          <a:prstGeom prst="rect">
            <a:avLst/>
          </a:prstGeom>
          <a:noFill/>
          <a:ln w="9525">
            <a:noFill/>
            <a:miter lim="800000"/>
            <a:headEnd/>
            <a:tailEnd/>
          </a:ln>
        </p:spPr>
      </p:pic>
      <p:pic>
        <p:nvPicPr>
          <p:cNvPr id="181" name="Picture 12"/>
          <p:cNvPicPr>
            <a:picLocks noChangeAspect="1" noChangeArrowheads="1"/>
          </p:cNvPicPr>
          <p:nvPr/>
        </p:nvPicPr>
        <p:blipFill>
          <a:blip r:embed="rId37" cstate="print"/>
          <a:srcRect l="3621" t="17380" r="3337" b="11416"/>
          <a:stretch>
            <a:fillRect/>
          </a:stretch>
        </p:blipFill>
        <p:spPr bwMode="auto">
          <a:xfrm>
            <a:off x="5513613" y="3715180"/>
            <a:ext cx="1066418" cy="213718"/>
          </a:xfrm>
          <a:prstGeom prst="rect">
            <a:avLst/>
          </a:prstGeom>
          <a:noFill/>
          <a:ln w="9525">
            <a:noFill/>
            <a:miter lim="800000"/>
            <a:headEnd/>
            <a:tailEnd/>
          </a:ln>
        </p:spPr>
      </p:pic>
      <p:pic>
        <p:nvPicPr>
          <p:cNvPr id="182" name="Picture 13"/>
          <p:cNvPicPr>
            <a:picLocks noChangeAspect="1" noChangeArrowheads="1"/>
          </p:cNvPicPr>
          <p:nvPr/>
        </p:nvPicPr>
        <p:blipFill>
          <a:blip r:embed="rId38" cstate="print"/>
          <a:srcRect/>
          <a:stretch>
            <a:fillRect/>
          </a:stretch>
        </p:blipFill>
        <p:spPr bwMode="auto">
          <a:xfrm>
            <a:off x="5642209" y="2776405"/>
            <a:ext cx="1520675" cy="363008"/>
          </a:xfrm>
          <a:prstGeom prst="rect">
            <a:avLst/>
          </a:prstGeom>
          <a:noFill/>
          <a:ln w="9525">
            <a:noFill/>
            <a:miter lim="800000"/>
            <a:headEnd/>
            <a:tailEnd/>
          </a:ln>
        </p:spPr>
      </p:pic>
      <p:pic>
        <p:nvPicPr>
          <p:cNvPr id="183" name="Picture 2" descr="liebherr logo 2009.jpg"/>
          <p:cNvPicPr>
            <a:picLocks noChangeAspect="1" noChangeArrowheads="1"/>
          </p:cNvPicPr>
          <p:nvPr/>
        </p:nvPicPr>
        <p:blipFill>
          <a:blip r:embed="rId39" cstate="print"/>
          <a:srcRect/>
          <a:stretch>
            <a:fillRect/>
          </a:stretch>
        </p:blipFill>
        <p:spPr bwMode="auto">
          <a:xfrm>
            <a:off x="5557062" y="5607124"/>
            <a:ext cx="1162735" cy="185656"/>
          </a:xfrm>
          <a:prstGeom prst="rect">
            <a:avLst/>
          </a:prstGeom>
          <a:noFill/>
          <a:ln w="9525">
            <a:noFill/>
            <a:miter lim="800000"/>
            <a:headEnd/>
            <a:tailEnd/>
          </a:ln>
        </p:spPr>
      </p:pic>
      <p:pic>
        <p:nvPicPr>
          <p:cNvPr id="184" name="Picture 7"/>
          <p:cNvPicPr>
            <a:picLocks noChangeAspect="1" noChangeArrowheads="1"/>
          </p:cNvPicPr>
          <p:nvPr/>
        </p:nvPicPr>
        <p:blipFill>
          <a:blip r:embed="rId40" cstate="print"/>
          <a:srcRect/>
          <a:stretch>
            <a:fillRect/>
          </a:stretch>
        </p:blipFill>
        <p:spPr bwMode="auto">
          <a:xfrm>
            <a:off x="6042678" y="4577893"/>
            <a:ext cx="1120865" cy="305691"/>
          </a:xfrm>
          <a:prstGeom prst="rect">
            <a:avLst/>
          </a:prstGeom>
          <a:noFill/>
          <a:ln w="9525">
            <a:noFill/>
            <a:miter lim="800000"/>
            <a:headEnd/>
            <a:tailEnd/>
          </a:ln>
        </p:spPr>
      </p:pic>
      <p:pic>
        <p:nvPicPr>
          <p:cNvPr id="185" name="Picture 8"/>
          <p:cNvPicPr>
            <a:picLocks noChangeAspect="1" noChangeArrowheads="1"/>
          </p:cNvPicPr>
          <p:nvPr/>
        </p:nvPicPr>
        <p:blipFill>
          <a:blip r:embed="rId41" cstate="print"/>
          <a:srcRect l="11535" t="33627" b="34511"/>
          <a:stretch>
            <a:fillRect/>
          </a:stretch>
        </p:blipFill>
        <p:spPr bwMode="auto">
          <a:xfrm>
            <a:off x="5728308" y="6287475"/>
            <a:ext cx="1156990" cy="269636"/>
          </a:xfrm>
          <a:prstGeom prst="rect">
            <a:avLst/>
          </a:prstGeom>
          <a:noFill/>
          <a:ln w="9525">
            <a:noFill/>
            <a:miter lim="800000"/>
            <a:headEnd/>
            <a:tailEnd/>
          </a:ln>
        </p:spPr>
      </p:pic>
      <p:pic>
        <p:nvPicPr>
          <p:cNvPr id="186" name="Picture 11"/>
          <p:cNvPicPr>
            <a:picLocks noChangeAspect="1" noChangeArrowheads="1"/>
          </p:cNvPicPr>
          <p:nvPr/>
        </p:nvPicPr>
        <p:blipFill>
          <a:blip r:embed="rId42" cstate="print"/>
          <a:srcRect/>
          <a:stretch>
            <a:fillRect/>
          </a:stretch>
        </p:blipFill>
        <p:spPr bwMode="auto">
          <a:xfrm>
            <a:off x="5573550" y="4224274"/>
            <a:ext cx="359912" cy="493030"/>
          </a:xfrm>
          <a:prstGeom prst="rect">
            <a:avLst/>
          </a:prstGeom>
          <a:noFill/>
          <a:ln w="9525">
            <a:noFill/>
            <a:miter lim="800000"/>
            <a:headEnd/>
            <a:tailEnd/>
          </a:ln>
        </p:spPr>
      </p:pic>
      <p:pic>
        <p:nvPicPr>
          <p:cNvPr id="187" name="Picture 4"/>
          <p:cNvPicPr>
            <a:picLocks noChangeAspect="1" noChangeArrowheads="1"/>
          </p:cNvPicPr>
          <p:nvPr/>
        </p:nvPicPr>
        <p:blipFill>
          <a:blip r:embed="rId43" cstate="print"/>
          <a:srcRect/>
          <a:stretch>
            <a:fillRect/>
          </a:stretch>
        </p:blipFill>
        <p:spPr bwMode="auto">
          <a:xfrm>
            <a:off x="5520794" y="1908103"/>
            <a:ext cx="810431" cy="557735"/>
          </a:xfrm>
          <a:prstGeom prst="rect">
            <a:avLst/>
          </a:prstGeom>
          <a:noFill/>
          <a:ln w="9525">
            <a:noFill/>
            <a:miter lim="800000"/>
            <a:headEnd/>
            <a:tailEnd/>
          </a:ln>
        </p:spPr>
      </p:pic>
      <p:pic>
        <p:nvPicPr>
          <p:cNvPr id="188" name="Picture 8"/>
          <p:cNvPicPr>
            <a:picLocks noChangeAspect="1" noChangeArrowheads="1"/>
          </p:cNvPicPr>
          <p:nvPr/>
        </p:nvPicPr>
        <p:blipFill>
          <a:blip r:embed="rId44" cstate="print"/>
          <a:srcRect/>
          <a:stretch>
            <a:fillRect/>
          </a:stretch>
        </p:blipFill>
        <p:spPr bwMode="auto">
          <a:xfrm>
            <a:off x="6669157" y="3336062"/>
            <a:ext cx="541549" cy="561241"/>
          </a:xfrm>
          <a:prstGeom prst="rect">
            <a:avLst/>
          </a:prstGeom>
          <a:noFill/>
          <a:ln w="9525">
            <a:noFill/>
            <a:miter lim="800000"/>
            <a:headEnd/>
            <a:tailEnd/>
          </a:ln>
        </p:spPr>
      </p:pic>
      <p:pic>
        <p:nvPicPr>
          <p:cNvPr id="189" name="Picture 22" descr="wordmark_01_img_03"/>
          <p:cNvPicPr>
            <a:picLocks noChangeAspect="1" noChangeArrowheads="1"/>
          </p:cNvPicPr>
          <p:nvPr/>
        </p:nvPicPr>
        <p:blipFill>
          <a:blip r:embed="rId45" cstate="print"/>
          <a:srcRect/>
          <a:stretch>
            <a:fillRect/>
          </a:stretch>
        </p:blipFill>
        <p:spPr bwMode="auto">
          <a:xfrm>
            <a:off x="3871466" y="1889984"/>
            <a:ext cx="1135131" cy="376933"/>
          </a:xfrm>
          <a:prstGeom prst="rect">
            <a:avLst/>
          </a:prstGeom>
          <a:noFill/>
          <a:ln w="9525">
            <a:noFill/>
            <a:miter lim="800000"/>
            <a:headEnd/>
            <a:tailEnd/>
          </a:ln>
        </p:spPr>
      </p:pic>
      <p:pic>
        <p:nvPicPr>
          <p:cNvPr id="190" name="Picture 85" descr="logo"/>
          <p:cNvPicPr>
            <a:picLocks noChangeAspect="1" noChangeArrowheads="1"/>
          </p:cNvPicPr>
          <p:nvPr/>
        </p:nvPicPr>
        <p:blipFill>
          <a:blip r:embed="rId46" cstate="print"/>
          <a:srcRect/>
          <a:stretch>
            <a:fillRect/>
          </a:stretch>
        </p:blipFill>
        <p:spPr bwMode="auto">
          <a:xfrm>
            <a:off x="3784531" y="3699061"/>
            <a:ext cx="556716" cy="522180"/>
          </a:xfrm>
          <a:prstGeom prst="rect">
            <a:avLst/>
          </a:prstGeom>
          <a:noFill/>
        </p:spPr>
      </p:pic>
      <p:pic>
        <p:nvPicPr>
          <p:cNvPr id="191" name="Picture 80" descr="hpweb_1-2_topnav_hp_logo"/>
          <p:cNvPicPr>
            <a:picLocks noChangeAspect="1" noChangeArrowheads="1"/>
          </p:cNvPicPr>
          <p:nvPr/>
        </p:nvPicPr>
        <p:blipFill>
          <a:blip r:embed="rId47" cstate="print"/>
          <a:srcRect/>
          <a:stretch>
            <a:fillRect/>
          </a:stretch>
        </p:blipFill>
        <p:spPr bwMode="auto">
          <a:xfrm>
            <a:off x="4511310" y="3759232"/>
            <a:ext cx="550794" cy="473134"/>
          </a:xfrm>
          <a:prstGeom prst="rect">
            <a:avLst/>
          </a:prstGeom>
          <a:noFill/>
        </p:spPr>
      </p:pic>
      <p:pic>
        <p:nvPicPr>
          <p:cNvPr id="192" name="Picture 20" descr="dell logo 2"/>
          <p:cNvPicPr>
            <a:picLocks noChangeAspect="1" noChangeArrowheads="1"/>
          </p:cNvPicPr>
          <p:nvPr/>
        </p:nvPicPr>
        <p:blipFill>
          <a:blip r:embed="rId48" cstate="print"/>
          <a:srcRect/>
          <a:stretch>
            <a:fillRect/>
          </a:stretch>
        </p:blipFill>
        <p:spPr bwMode="auto">
          <a:xfrm>
            <a:off x="3933621" y="4307101"/>
            <a:ext cx="1103983" cy="415416"/>
          </a:xfrm>
          <a:prstGeom prst="rect">
            <a:avLst/>
          </a:prstGeom>
          <a:noFill/>
          <a:ln w="9525">
            <a:noFill/>
            <a:miter lim="800000"/>
            <a:headEnd/>
            <a:tailEnd/>
          </a:ln>
        </p:spPr>
      </p:pic>
      <p:pic>
        <p:nvPicPr>
          <p:cNvPr id="194" name="Picture 2"/>
          <p:cNvPicPr>
            <a:picLocks noChangeAspect="1" noChangeArrowheads="1"/>
          </p:cNvPicPr>
          <p:nvPr/>
        </p:nvPicPr>
        <p:blipFill>
          <a:blip r:embed="rId49" cstate="print"/>
          <a:srcRect/>
          <a:stretch>
            <a:fillRect/>
          </a:stretch>
        </p:blipFill>
        <p:spPr bwMode="auto">
          <a:xfrm>
            <a:off x="4168208" y="2802174"/>
            <a:ext cx="586711" cy="505017"/>
          </a:xfrm>
          <a:prstGeom prst="rect">
            <a:avLst/>
          </a:prstGeom>
          <a:noFill/>
          <a:ln w="9525">
            <a:noFill/>
            <a:miter lim="800000"/>
            <a:headEnd/>
            <a:tailEnd/>
          </a:ln>
        </p:spPr>
      </p:pic>
      <p:pic>
        <p:nvPicPr>
          <p:cNvPr id="195" name="Picture 4"/>
          <p:cNvPicPr>
            <a:picLocks noChangeAspect="1" noChangeArrowheads="1"/>
          </p:cNvPicPr>
          <p:nvPr/>
        </p:nvPicPr>
        <p:blipFill>
          <a:blip r:embed="rId50" cstate="print"/>
          <a:srcRect t="24871" b="24121"/>
          <a:stretch>
            <a:fillRect/>
          </a:stretch>
        </p:blipFill>
        <p:spPr bwMode="auto">
          <a:xfrm>
            <a:off x="3857844" y="3361221"/>
            <a:ext cx="1183340" cy="317895"/>
          </a:xfrm>
          <a:prstGeom prst="rect">
            <a:avLst/>
          </a:prstGeom>
          <a:noFill/>
          <a:ln w="9525">
            <a:noFill/>
            <a:miter lim="800000"/>
            <a:headEnd/>
            <a:tailEnd/>
          </a:ln>
        </p:spPr>
      </p:pic>
      <p:pic>
        <p:nvPicPr>
          <p:cNvPr id="196" name="Picture 7"/>
          <p:cNvPicPr>
            <a:picLocks noChangeAspect="1" noChangeArrowheads="1"/>
          </p:cNvPicPr>
          <p:nvPr/>
        </p:nvPicPr>
        <p:blipFill>
          <a:blip r:embed="rId51" cstate="print"/>
          <a:srcRect/>
          <a:stretch>
            <a:fillRect/>
          </a:stretch>
        </p:blipFill>
        <p:spPr bwMode="auto">
          <a:xfrm>
            <a:off x="3978658" y="2395746"/>
            <a:ext cx="784578" cy="343253"/>
          </a:xfrm>
          <a:prstGeom prst="rect">
            <a:avLst/>
          </a:prstGeom>
          <a:noFill/>
          <a:ln w="9525">
            <a:noFill/>
            <a:miter lim="800000"/>
            <a:headEnd/>
            <a:tailEnd/>
          </a:ln>
        </p:spPr>
      </p:pic>
      <p:pic>
        <p:nvPicPr>
          <p:cNvPr id="197" name="Picture 5"/>
          <p:cNvPicPr>
            <a:picLocks noChangeAspect="1" noChangeArrowheads="1"/>
          </p:cNvPicPr>
          <p:nvPr/>
        </p:nvPicPr>
        <p:blipFill>
          <a:blip r:embed="rId52" cstate="print"/>
          <a:srcRect/>
          <a:stretch>
            <a:fillRect/>
          </a:stretch>
        </p:blipFill>
        <p:spPr bwMode="auto">
          <a:xfrm>
            <a:off x="5542257" y="2509921"/>
            <a:ext cx="1451036" cy="302851"/>
          </a:xfrm>
          <a:prstGeom prst="rect">
            <a:avLst/>
          </a:prstGeom>
          <a:noFill/>
          <a:ln w="9525">
            <a:noFill/>
            <a:miter lim="800000"/>
            <a:headEnd/>
            <a:tailEnd/>
          </a:ln>
        </p:spPr>
      </p:pic>
      <p:pic>
        <p:nvPicPr>
          <p:cNvPr id="198" name="Picture 47"/>
          <p:cNvPicPr>
            <a:picLocks noChangeAspect="1" noChangeArrowheads="1"/>
          </p:cNvPicPr>
          <p:nvPr/>
        </p:nvPicPr>
        <p:blipFill>
          <a:blip r:embed="rId53" cstate="print"/>
          <a:srcRect/>
          <a:stretch>
            <a:fillRect/>
          </a:stretch>
        </p:blipFill>
        <p:spPr bwMode="auto">
          <a:xfrm>
            <a:off x="4128654" y="5693677"/>
            <a:ext cx="748575" cy="393815"/>
          </a:xfrm>
          <a:prstGeom prst="rect">
            <a:avLst/>
          </a:prstGeom>
          <a:noFill/>
          <a:ln w="9525">
            <a:noFill/>
            <a:miter lim="800000"/>
            <a:headEnd/>
            <a:tailEnd/>
          </a:ln>
        </p:spPr>
      </p:pic>
      <p:pic>
        <p:nvPicPr>
          <p:cNvPr id="199" name="Picture 49"/>
          <p:cNvPicPr>
            <a:picLocks noChangeAspect="1" noChangeArrowheads="1"/>
          </p:cNvPicPr>
          <p:nvPr/>
        </p:nvPicPr>
        <p:blipFill>
          <a:blip r:embed="rId54" cstate="print"/>
          <a:srcRect/>
          <a:stretch>
            <a:fillRect/>
          </a:stretch>
        </p:blipFill>
        <p:spPr bwMode="auto">
          <a:xfrm>
            <a:off x="3785611" y="6174704"/>
            <a:ext cx="1332062" cy="265043"/>
          </a:xfrm>
          <a:prstGeom prst="rect">
            <a:avLst/>
          </a:prstGeom>
          <a:noFill/>
          <a:ln w="9525">
            <a:noFill/>
            <a:miter lim="800000"/>
            <a:headEnd/>
            <a:tailEnd/>
          </a:ln>
        </p:spPr>
      </p:pic>
      <p:pic>
        <p:nvPicPr>
          <p:cNvPr id="200" name="Picture 15"/>
          <p:cNvPicPr>
            <a:picLocks noChangeAspect="1" noChangeArrowheads="1"/>
          </p:cNvPicPr>
          <p:nvPr/>
        </p:nvPicPr>
        <p:blipFill>
          <a:blip r:embed="rId55" cstate="print"/>
          <a:srcRect t="10409" b="13989"/>
          <a:stretch>
            <a:fillRect/>
          </a:stretch>
        </p:blipFill>
        <p:spPr bwMode="auto">
          <a:xfrm>
            <a:off x="4079553" y="5285433"/>
            <a:ext cx="806928" cy="321547"/>
          </a:xfrm>
          <a:prstGeom prst="rect">
            <a:avLst/>
          </a:prstGeom>
          <a:noFill/>
          <a:ln w="9525">
            <a:noFill/>
            <a:miter lim="800000"/>
            <a:headEnd/>
            <a:tailEnd/>
          </a:ln>
        </p:spPr>
      </p:pic>
      <p:pic>
        <p:nvPicPr>
          <p:cNvPr id="202" name="Picture 7"/>
          <p:cNvPicPr>
            <a:picLocks noChangeAspect="1" noChangeArrowheads="1"/>
          </p:cNvPicPr>
          <p:nvPr/>
        </p:nvPicPr>
        <p:blipFill>
          <a:blip r:embed="rId56" cstate="print"/>
          <a:srcRect/>
          <a:stretch>
            <a:fillRect/>
          </a:stretch>
        </p:blipFill>
        <p:spPr bwMode="auto">
          <a:xfrm>
            <a:off x="7581224" y="2975202"/>
            <a:ext cx="1215051" cy="494095"/>
          </a:xfrm>
          <a:prstGeom prst="rect">
            <a:avLst/>
          </a:prstGeom>
          <a:noFill/>
          <a:ln w="9525">
            <a:noFill/>
            <a:miter lim="800000"/>
            <a:headEnd/>
            <a:tailEnd/>
          </a:ln>
        </p:spPr>
      </p:pic>
      <p:pic>
        <p:nvPicPr>
          <p:cNvPr id="203" name="Picture 8"/>
          <p:cNvPicPr>
            <a:picLocks noChangeAspect="1" noChangeArrowheads="1"/>
          </p:cNvPicPr>
          <p:nvPr/>
        </p:nvPicPr>
        <p:blipFill>
          <a:blip r:embed="rId57" cstate="print"/>
          <a:srcRect/>
          <a:stretch>
            <a:fillRect/>
          </a:stretch>
        </p:blipFill>
        <p:spPr bwMode="auto">
          <a:xfrm>
            <a:off x="7668046" y="4808155"/>
            <a:ext cx="1060918" cy="261995"/>
          </a:xfrm>
          <a:prstGeom prst="rect">
            <a:avLst/>
          </a:prstGeom>
          <a:noFill/>
          <a:ln w="9525">
            <a:noFill/>
            <a:miter lim="800000"/>
            <a:headEnd/>
            <a:tailEnd/>
          </a:ln>
        </p:spPr>
      </p:pic>
      <p:pic>
        <p:nvPicPr>
          <p:cNvPr id="204" name="Picture 16"/>
          <p:cNvPicPr>
            <a:picLocks noChangeAspect="1" noChangeArrowheads="1"/>
          </p:cNvPicPr>
          <p:nvPr/>
        </p:nvPicPr>
        <p:blipFill>
          <a:blip r:embed="rId58" cstate="print"/>
          <a:srcRect/>
          <a:stretch>
            <a:fillRect/>
          </a:stretch>
        </p:blipFill>
        <p:spPr bwMode="auto">
          <a:xfrm>
            <a:off x="7453442" y="5530245"/>
            <a:ext cx="1392384" cy="393468"/>
          </a:xfrm>
          <a:prstGeom prst="rect">
            <a:avLst/>
          </a:prstGeom>
          <a:noFill/>
          <a:ln w="9525">
            <a:noFill/>
            <a:miter lim="800000"/>
            <a:headEnd/>
            <a:tailEnd/>
          </a:ln>
        </p:spPr>
      </p:pic>
      <p:pic>
        <p:nvPicPr>
          <p:cNvPr id="205" name="Picture 38" descr="white_visa_logo"/>
          <p:cNvPicPr>
            <a:picLocks noChangeAspect="1" noChangeArrowheads="1"/>
          </p:cNvPicPr>
          <p:nvPr/>
        </p:nvPicPr>
        <p:blipFill>
          <a:blip r:embed="rId59" cstate="print"/>
          <a:srcRect/>
          <a:stretch>
            <a:fillRect/>
          </a:stretch>
        </p:blipFill>
        <p:spPr bwMode="auto">
          <a:xfrm>
            <a:off x="7767915" y="5941667"/>
            <a:ext cx="846137" cy="515938"/>
          </a:xfrm>
          <a:prstGeom prst="rect">
            <a:avLst/>
          </a:prstGeom>
          <a:solidFill>
            <a:schemeClr val="bg1"/>
          </a:solidFill>
          <a:ln w="9525">
            <a:noFill/>
            <a:miter lim="800000"/>
            <a:headEnd/>
            <a:tailEnd/>
          </a:ln>
        </p:spPr>
      </p:pic>
      <p:pic>
        <p:nvPicPr>
          <p:cNvPr id="206" name="Picture 9" descr="HOMe_medtronic_logo"/>
          <p:cNvPicPr>
            <a:picLocks noChangeAspect="1" noChangeArrowheads="1"/>
          </p:cNvPicPr>
          <p:nvPr/>
        </p:nvPicPr>
        <p:blipFill>
          <a:blip r:embed="rId60" cstate="print"/>
          <a:srcRect/>
          <a:stretch>
            <a:fillRect/>
          </a:stretch>
        </p:blipFill>
        <p:spPr bwMode="auto">
          <a:xfrm>
            <a:off x="7431801" y="1929815"/>
            <a:ext cx="1397072" cy="349268"/>
          </a:xfrm>
          <a:prstGeom prst="rect">
            <a:avLst/>
          </a:prstGeom>
          <a:solidFill>
            <a:schemeClr val="bg1"/>
          </a:solidFill>
          <a:ln w="9525">
            <a:noFill/>
            <a:miter lim="800000"/>
            <a:headEnd/>
            <a:tailEnd/>
          </a:ln>
        </p:spPr>
      </p:pic>
      <p:pic>
        <p:nvPicPr>
          <p:cNvPr id="207" name="Picture 2"/>
          <p:cNvPicPr>
            <a:picLocks noChangeAspect="1" noChangeArrowheads="1"/>
          </p:cNvPicPr>
          <p:nvPr/>
        </p:nvPicPr>
        <p:blipFill>
          <a:blip r:embed="rId61" cstate="print"/>
          <a:srcRect l="6712" t="13003" r="7684" b="23183"/>
          <a:stretch>
            <a:fillRect/>
          </a:stretch>
        </p:blipFill>
        <p:spPr bwMode="auto">
          <a:xfrm>
            <a:off x="7677772" y="3524575"/>
            <a:ext cx="1060133" cy="366228"/>
          </a:xfrm>
          <a:prstGeom prst="rect">
            <a:avLst/>
          </a:prstGeom>
          <a:noFill/>
          <a:ln w="9525">
            <a:noFill/>
            <a:miter lim="800000"/>
            <a:headEnd/>
            <a:tailEnd/>
          </a:ln>
        </p:spPr>
      </p:pic>
      <p:pic>
        <p:nvPicPr>
          <p:cNvPr id="208" name="Picture 0" descr="EDF.jpg"/>
          <p:cNvPicPr>
            <a:picLocks noChangeAspect="1" noChangeArrowheads="1"/>
          </p:cNvPicPr>
          <p:nvPr/>
        </p:nvPicPr>
        <p:blipFill>
          <a:blip r:embed="rId62" cstate="print"/>
          <a:srcRect/>
          <a:stretch>
            <a:fillRect/>
          </a:stretch>
        </p:blipFill>
        <p:spPr bwMode="auto">
          <a:xfrm>
            <a:off x="7875852" y="3971106"/>
            <a:ext cx="686284" cy="724767"/>
          </a:xfrm>
          <a:prstGeom prst="rect">
            <a:avLst/>
          </a:prstGeom>
          <a:noFill/>
        </p:spPr>
      </p:pic>
      <p:pic>
        <p:nvPicPr>
          <p:cNvPr id="209" name="Picture 208" descr="PTC_Blue_RGB_sm.png"/>
          <p:cNvPicPr>
            <a:picLocks noChangeAspect="1"/>
          </p:cNvPicPr>
          <p:nvPr/>
        </p:nvPicPr>
        <p:blipFill>
          <a:blip r:embed="rId63" cstate="print"/>
          <a:stretch>
            <a:fillRect/>
          </a:stretch>
        </p:blipFill>
        <p:spPr>
          <a:xfrm>
            <a:off x="3867831" y="4786247"/>
            <a:ext cx="1063412" cy="354471"/>
          </a:xfrm>
          <a:prstGeom prst="rect">
            <a:avLst/>
          </a:prstGeom>
        </p:spPr>
      </p:pic>
      <p:pic>
        <p:nvPicPr>
          <p:cNvPr id="211" name="Picture 59" descr="home_logo_sm"/>
          <p:cNvPicPr>
            <a:picLocks noChangeAspect="1" noChangeArrowheads="1"/>
          </p:cNvPicPr>
          <p:nvPr/>
        </p:nvPicPr>
        <p:blipFill>
          <a:blip r:embed="rId64" cstate="print">
            <a:clrChange>
              <a:clrFrom>
                <a:srgbClr val="FFFFFF"/>
              </a:clrFrom>
              <a:clrTo>
                <a:srgbClr val="FFFFFF">
                  <a:alpha val="0"/>
                </a:srgbClr>
              </a:clrTo>
            </a:clrChange>
          </a:blip>
          <a:srcRect/>
          <a:stretch>
            <a:fillRect/>
          </a:stretch>
        </p:blipFill>
        <p:spPr bwMode="auto">
          <a:xfrm>
            <a:off x="7672923" y="5219800"/>
            <a:ext cx="895412" cy="427842"/>
          </a:xfrm>
          <a:prstGeom prst="rect">
            <a:avLst/>
          </a:prstGeom>
          <a:noFill/>
          <a:ln w="9525">
            <a:noFill/>
            <a:miter lim="800000"/>
            <a:headEnd/>
            <a:tailEnd/>
          </a:ln>
        </p:spPr>
      </p:pic>
      <p:pic>
        <p:nvPicPr>
          <p:cNvPr id="330754" name="Picture 2"/>
          <p:cNvPicPr>
            <a:picLocks noChangeAspect="1" noChangeArrowheads="1"/>
          </p:cNvPicPr>
          <p:nvPr/>
        </p:nvPicPr>
        <p:blipFill>
          <a:blip r:embed="rId65" cstate="print"/>
          <a:srcRect t="28650" b="31720"/>
          <a:stretch>
            <a:fillRect/>
          </a:stretch>
        </p:blipFill>
        <p:spPr bwMode="auto">
          <a:xfrm>
            <a:off x="5462954" y="4897896"/>
            <a:ext cx="1088292" cy="264166"/>
          </a:xfrm>
          <a:prstGeom prst="rect">
            <a:avLst/>
          </a:prstGeom>
          <a:noFill/>
          <a:ln w="9525">
            <a:noFill/>
            <a:miter lim="800000"/>
            <a:headEnd/>
            <a:tailEnd/>
          </a:ln>
        </p:spPr>
      </p:pic>
      <p:pic>
        <p:nvPicPr>
          <p:cNvPr id="212" name="Picture 49" descr="Home">
            <a:hlinkClick r:id="rId66"/>
          </p:cNvPr>
          <p:cNvPicPr>
            <a:picLocks noChangeAspect="1" noChangeArrowheads="1"/>
          </p:cNvPicPr>
          <p:nvPr/>
        </p:nvPicPr>
        <p:blipFill>
          <a:blip r:embed="rId67" cstate="print"/>
          <a:srcRect/>
          <a:stretch>
            <a:fillRect/>
          </a:stretch>
        </p:blipFill>
        <p:spPr bwMode="auto">
          <a:xfrm>
            <a:off x="5777682" y="3203411"/>
            <a:ext cx="703262" cy="274638"/>
          </a:xfrm>
          <a:prstGeom prst="rect">
            <a:avLst/>
          </a:prstGeom>
          <a:noFill/>
        </p:spPr>
      </p:pic>
      <p:pic>
        <p:nvPicPr>
          <p:cNvPr id="74" name="Picture 2"/>
          <p:cNvPicPr>
            <a:picLocks noChangeAspect="1" noChangeArrowheads="1"/>
          </p:cNvPicPr>
          <p:nvPr/>
        </p:nvPicPr>
        <p:blipFill>
          <a:blip r:embed="rId68" cstate="print"/>
          <a:srcRect/>
          <a:stretch>
            <a:fillRect/>
          </a:stretch>
        </p:blipFill>
        <p:spPr bwMode="auto">
          <a:xfrm>
            <a:off x="7555181" y="2427541"/>
            <a:ext cx="1287605" cy="314050"/>
          </a:xfrm>
          <a:prstGeom prst="rect">
            <a:avLst/>
          </a:prstGeom>
          <a:noFill/>
          <a:ln w="19050" algn="ctr">
            <a:noFill/>
            <a:miter lim="800000"/>
            <a:headEnd/>
            <a:tailEnd/>
          </a:ln>
        </p:spPr>
      </p:pic>
      <p:sp>
        <p:nvSpPr>
          <p:cNvPr id="90"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91"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92"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93" name="TextBox 14"/>
          <p:cNvSpPr txBox="1">
            <a:spLocks noChangeArrowheads="1"/>
          </p:cNvSpPr>
          <p:nvPr>
            <p:custDataLst>
              <p:tags r:id="rId4"/>
            </p:custDataLst>
          </p:nvPr>
        </p:nvSpPr>
        <p:spPr bwMode="gray">
          <a:xfrm>
            <a:off x="6840018" y="50388"/>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98"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99"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00" name="Oval 99"/>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103"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82" name="TextBox 81"/>
          <p:cNvSpPr txBox="1"/>
          <p:nvPr/>
        </p:nvSpPr>
        <p:spPr>
          <a:xfrm>
            <a:off x="5437414" y="865415"/>
            <a:ext cx="3706586" cy="307777"/>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4: Credibility</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5"/>
          </p:nvPr>
        </p:nvSpPr>
        <p:spPr/>
        <p:txBody>
          <a:bodyPr/>
          <a:lstStyle/>
          <a:p>
            <a:r>
              <a:rPr lang="en-US" dirty="0" smtClean="0"/>
              <a:t>Sample Case Study: Showing how existing customer achieve value</a:t>
            </a:r>
            <a:endParaRPr lang="en-US" dirty="0"/>
          </a:p>
        </p:txBody>
      </p:sp>
      <p:sp>
        <p:nvSpPr>
          <p:cNvPr id="4" name="Footer Placeholder 3"/>
          <p:cNvSpPr>
            <a:spLocks noGrp="1"/>
          </p:cNvSpPr>
          <p:nvPr>
            <p:ph type="ftr" sz="quarter" idx="3"/>
          </p:nvPr>
        </p:nvSpPr>
        <p:spPr/>
        <p:txBody>
          <a:bodyPr/>
          <a:lstStyle/>
          <a:p>
            <a:endParaRPr lang="en-US" dirty="0"/>
          </a:p>
        </p:txBody>
      </p:sp>
      <p:pic>
        <p:nvPicPr>
          <p:cNvPr id="72706" name="Picture 2">
            <a:hlinkClick r:id="rId10"/>
          </p:cNvPr>
          <p:cNvPicPr>
            <a:picLocks noGrp="1" noChangeAspect="1" noChangeArrowheads="1"/>
          </p:cNvPicPr>
          <p:nvPr>
            <p:ph idx="1"/>
          </p:nvPr>
        </p:nvPicPr>
        <p:blipFill>
          <a:blip r:embed="rId11" cstate="print"/>
          <a:srcRect/>
          <a:stretch>
            <a:fillRect/>
          </a:stretch>
        </p:blipFill>
        <p:spPr bwMode="auto">
          <a:xfrm>
            <a:off x="484508" y="1381125"/>
            <a:ext cx="6688919" cy="5029200"/>
          </a:xfrm>
          <a:prstGeom prst="rect">
            <a:avLst/>
          </a:prstGeom>
          <a:noFill/>
          <a:ln w="9525">
            <a:noFill/>
            <a:miter lim="800000"/>
            <a:headEnd/>
            <a:tailEnd/>
          </a:ln>
        </p:spPr>
      </p:pic>
      <p:pic>
        <p:nvPicPr>
          <p:cNvPr id="72708" name="Picture 4" descr="http://images.bidorbuy.co.za/user_images/629/449629_100819162801_CaterpillarLogo.jpg"/>
          <p:cNvPicPr>
            <a:picLocks noChangeAspect="1" noChangeArrowheads="1"/>
          </p:cNvPicPr>
          <p:nvPr/>
        </p:nvPicPr>
        <p:blipFill>
          <a:blip r:embed="rId12" cstate="print"/>
          <a:srcRect/>
          <a:stretch>
            <a:fillRect/>
          </a:stretch>
        </p:blipFill>
        <p:spPr bwMode="auto">
          <a:xfrm>
            <a:off x="7315200" y="971304"/>
            <a:ext cx="1828800" cy="334487"/>
          </a:xfrm>
          <a:prstGeom prst="rect">
            <a:avLst/>
          </a:prstGeom>
          <a:noFill/>
        </p:spPr>
      </p:pic>
      <p:sp>
        <p:nvSpPr>
          <p:cNvPr id="9" name="TextBox 8"/>
          <p:cNvSpPr txBox="1"/>
          <p:nvPr/>
        </p:nvSpPr>
        <p:spPr>
          <a:xfrm rot="19481765">
            <a:off x="431717" y="3076575"/>
            <a:ext cx="7943850" cy="1477328"/>
          </a:xfrm>
          <a:prstGeom prst="rect">
            <a:avLst/>
          </a:prstGeom>
          <a:noFill/>
        </p:spPr>
        <p:txBody>
          <a:bodyPr wrap="square" lIns="0" tIns="0" rIns="0" bIns="0" rtlCol="0">
            <a:spAutoFit/>
          </a:bodyPr>
          <a:lstStyle/>
          <a:p>
            <a:r>
              <a:rPr lang="en-US" sz="9600" dirty="0" smtClean="0">
                <a:solidFill>
                  <a:srgbClr val="FF0000"/>
                </a:solidFill>
              </a:rPr>
              <a:t>Internal Only</a:t>
            </a:r>
          </a:p>
        </p:txBody>
      </p:sp>
      <p:sp>
        <p:nvSpPr>
          <p:cNvPr id="13"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14"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15"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18" name="TextBox 14"/>
          <p:cNvSpPr txBox="1">
            <a:spLocks noChangeArrowheads="1"/>
          </p:cNvSpPr>
          <p:nvPr>
            <p:custDataLst>
              <p:tags r:id="rId4"/>
            </p:custDataLst>
          </p:nvPr>
        </p:nvSpPr>
        <p:spPr bwMode="gray">
          <a:xfrm>
            <a:off x="6840018" y="50388"/>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16"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9"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0" name="Oval 19"/>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1"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17" name="TextBox 16"/>
          <p:cNvSpPr txBox="1"/>
          <p:nvPr/>
        </p:nvSpPr>
        <p:spPr>
          <a:xfrm>
            <a:off x="7290707" y="1371601"/>
            <a:ext cx="3706586" cy="615553"/>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4: </a:t>
            </a:r>
          </a:p>
          <a:p>
            <a:r>
              <a:rPr lang="en-US" sz="2000" dirty="0" smtClean="0">
                <a:solidFill>
                  <a:srgbClr val="C00000"/>
                </a:solidFill>
              </a:rPr>
              <a:t>Credibility</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 y="950485"/>
            <a:ext cx="8868936" cy="5457748"/>
            <a:chOff x="101407" y="1891448"/>
            <a:chExt cx="9171954" cy="5457748"/>
          </a:xfrm>
        </p:grpSpPr>
        <p:pic>
          <p:nvPicPr>
            <p:cNvPr id="2052" name="Picture 3" descr="Komatsu Anecdote 11-5-09.emf"/>
            <p:cNvPicPr>
              <a:picLocks noChangeAspect="1"/>
            </p:cNvPicPr>
            <p:nvPr/>
          </p:nvPicPr>
          <p:blipFill>
            <a:blip r:embed="rId11" cstate="print"/>
            <a:srcRect t="18120" b="2550"/>
            <a:stretch>
              <a:fillRect/>
            </a:stretch>
          </p:blipFill>
          <p:spPr bwMode="auto">
            <a:xfrm>
              <a:off x="101407" y="1891448"/>
              <a:ext cx="9171954" cy="5457748"/>
            </a:xfrm>
            <a:prstGeom prst="rect">
              <a:avLst/>
            </a:prstGeom>
            <a:noFill/>
            <a:ln w="9525">
              <a:noFill/>
              <a:miter lim="800000"/>
              <a:headEnd/>
              <a:tailEnd/>
            </a:ln>
          </p:spPr>
        </p:pic>
        <p:sp>
          <p:nvSpPr>
            <p:cNvPr id="5" name="TextBox 4"/>
            <p:cNvSpPr txBox="1"/>
            <p:nvPr/>
          </p:nvSpPr>
          <p:spPr>
            <a:xfrm>
              <a:off x="294693" y="6550311"/>
              <a:ext cx="8726310" cy="784895"/>
            </a:xfrm>
            <a:prstGeom prst="rect">
              <a:avLst/>
            </a:prstGeom>
            <a:ln/>
          </p:spPr>
          <p:style>
            <a:lnRef idx="1">
              <a:schemeClr val="accent1"/>
            </a:lnRef>
            <a:fillRef idx="2">
              <a:schemeClr val="accent1"/>
            </a:fillRef>
            <a:effectRef idx="1">
              <a:schemeClr val="accent1"/>
            </a:effectRef>
            <a:fontRef idx="minor">
              <a:schemeClr val="dk1"/>
            </a:fontRef>
          </p:style>
          <p:txBody>
            <a:bodyPr wrap="square" lIns="182880" tIns="45720" rIns="182880" bIns="45720" rtlCol="0">
              <a:spAutoFit/>
            </a:bodyPr>
            <a:lstStyle/>
            <a:p>
              <a:pPr fontAlgn="base">
                <a:lnSpc>
                  <a:spcPts val="1800"/>
                </a:lnSpc>
                <a:spcBef>
                  <a:spcPct val="0"/>
                </a:spcBef>
                <a:spcAft>
                  <a:spcPct val="0"/>
                </a:spcAft>
              </a:pPr>
              <a:r>
                <a:rPr lang="en-US" sz="1200" b="1" dirty="0" smtClean="0">
                  <a:solidFill>
                    <a:srgbClr val="000000"/>
                  </a:solidFill>
                </a:rPr>
                <a:t>“Komatsu estimates that it can save $900,000 annually by reducing its direct and indirect costs of localization, automating its processes and communication with outsourced agencies, and consolidating information shared globally across its business groups.”	</a:t>
              </a:r>
              <a:endParaRPr lang="en-US" b="1" dirty="0" smtClean="0">
                <a:solidFill>
                  <a:srgbClr val="000000"/>
                </a:solidFill>
              </a:endParaRPr>
            </a:p>
            <a:p>
              <a:pPr algn="r" fontAlgn="base">
                <a:lnSpc>
                  <a:spcPts val="0"/>
                </a:lnSpc>
                <a:spcBef>
                  <a:spcPct val="0"/>
                </a:spcBef>
                <a:spcAft>
                  <a:spcPct val="0"/>
                </a:spcAft>
              </a:pPr>
              <a:r>
                <a:rPr lang="en-US" sz="1100" b="1" dirty="0" smtClean="0">
                  <a:solidFill>
                    <a:srgbClr val="000000"/>
                  </a:solidFill>
                </a:rPr>
                <a:t>Sean Smither, Manager, Service Material, Komatsu America Corp</a:t>
              </a:r>
              <a:r>
                <a:rPr lang="en-US" sz="1400" b="1" dirty="0" smtClean="0">
                  <a:solidFill>
                    <a:srgbClr val="000000"/>
                  </a:solidFill>
                </a:rPr>
                <a:t> </a:t>
              </a:r>
            </a:p>
          </p:txBody>
        </p:sp>
      </p:grpSp>
      <p:pic>
        <p:nvPicPr>
          <p:cNvPr id="34817" name="Picture 1"/>
          <p:cNvPicPr>
            <a:picLocks noChangeAspect="1" noChangeArrowheads="1"/>
          </p:cNvPicPr>
          <p:nvPr/>
        </p:nvPicPr>
        <p:blipFill>
          <a:blip r:embed="rId12" cstate="print"/>
          <a:srcRect/>
          <a:stretch>
            <a:fillRect/>
          </a:stretch>
        </p:blipFill>
        <p:spPr bwMode="auto">
          <a:xfrm>
            <a:off x="6924094" y="1057275"/>
            <a:ext cx="1971675" cy="476250"/>
          </a:xfrm>
          <a:prstGeom prst="rect">
            <a:avLst/>
          </a:prstGeom>
          <a:noFill/>
          <a:ln w="9525">
            <a:noFill/>
            <a:miter lim="800000"/>
            <a:headEnd/>
            <a:tailEnd/>
          </a:ln>
        </p:spPr>
      </p:pic>
      <p:sp>
        <p:nvSpPr>
          <p:cNvPr id="12"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13"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14"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17" name="TextBox 14"/>
          <p:cNvSpPr txBox="1">
            <a:spLocks noChangeArrowheads="1"/>
          </p:cNvSpPr>
          <p:nvPr>
            <p:custDataLst>
              <p:tags r:id="rId4"/>
            </p:custDataLst>
          </p:nvPr>
        </p:nvSpPr>
        <p:spPr bwMode="gray">
          <a:xfrm>
            <a:off x="6840018" y="60013"/>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15"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8"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9" name="Oval 18"/>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0"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sp>
        <p:nvSpPr>
          <p:cNvPr id="16" name="TextBox 15"/>
          <p:cNvSpPr txBox="1"/>
          <p:nvPr/>
        </p:nvSpPr>
        <p:spPr>
          <a:xfrm>
            <a:off x="6890657" y="1469572"/>
            <a:ext cx="2530929" cy="615553"/>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4: </a:t>
            </a:r>
          </a:p>
          <a:p>
            <a:r>
              <a:rPr lang="en-US" sz="2000" dirty="0" smtClean="0">
                <a:solidFill>
                  <a:srgbClr val="C00000"/>
                </a:solidFill>
              </a:rPr>
              <a:t>Credibility</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11" cstate="print"/>
          <a:srcRect/>
          <a:stretch>
            <a:fillRect/>
          </a:stretch>
        </p:blipFill>
        <p:spPr bwMode="auto">
          <a:xfrm>
            <a:off x="7056822" y="929083"/>
            <a:ext cx="1971675" cy="476250"/>
          </a:xfrm>
          <a:prstGeom prst="rect">
            <a:avLst/>
          </a:prstGeom>
          <a:noFill/>
          <a:ln w="9525">
            <a:noFill/>
            <a:miter lim="800000"/>
            <a:headEnd/>
            <a:tailEnd/>
          </a:ln>
        </p:spPr>
      </p:pic>
      <p:sp>
        <p:nvSpPr>
          <p:cNvPr id="12" name="TextBox 14"/>
          <p:cNvSpPr txBox="1">
            <a:spLocks noChangeArrowheads="1"/>
          </p:cNvSpPr>
          <p:nvPr>
            <p:custDataLst>
              <p:tags r:id="rId1"/>
            </p:custDataLst>
          </p:nvPr>
        </p:nvSpPr>
        <p:spPr bwMode="gray">
          <a:xfrm>
            <a:off x="0" y="148366"/>
            <a:ext cx="225742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Customer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600" dirty="0">
              <a:solidFill>
                <a:schemeClr val="accent5">
                  <a:lumMod val="75000"/>
                </a:schemeClr>
              </a:solidFill>
            </a:endParaRPr>
          </a:p>
        </p:txBody>
      </p:sp>
      <p:sp>
        <p:nvSpPr>
          <p:cNvPr id="13"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p>
        </p:txBody>
      </p:sp>
      <p:sp>
        <p:nvSpPr>
          <p:cNvPr id="14" name="TextBox 14"/>
          <p:cNvSpPr txBox="1">
            <a:spLocks noChangeArrowheads="1"/>
          </p:cNvSpPr>
          <p:nvPr>
            <p:custDataLst>
              <p:tags r:id="rId3"/>
            </p:custDataLst>
          </p:nvPr>
        </p:nvSpPr>
        <p:spPr bwMode="gray">
          <a:xfrm>
            <a:off x="2213868" y="140675"/>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p>
        </p:txBody>
      </p:sp>
      <p:sp>
        <p:nvSpPr>
          <p:cNvPr id="17" name="TextBox 14"/>
          <p:cNvSpPr txBox="1">
            <a:spLocks noChangeArrowheads="1"/>
          </p:cNvSpPr>
          <p:nvPr>
            <p:custDataLst>
              <p:tags r:id="rId4"/>
            </p:custDataLst>
          </p:nvPr>
        </p:nvSpPr>
        <p:spPr bwMode="gray">
          <a:xfrm>
            <a:off x="6840018" y="60013"/>
            <a:ext cx="1553210"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PTC </a:t>
            </a:r>
            <a:br>
              <a:rPr lang="en-US" sz="2000" b="1" i="1" dirty="0" smtClean="0">
                <a:solidFill>
                  <a:schemeClr val="accent3">
                    <a:lumMod val="50000"/>
                  </a:schemeClr>
                </a:solidFill>
              </a:rPr>
            </a:br>
            <a:r>
              <a:rPr lang="en-US" sz="2000" b="1" i="1" dirty="0" smtClean="0">
                <a:solidFill>
                  <a:schemeClr val="accent3">
                    <a:lumMod val="50000"/>
                  </a:schemeClr>
                </a:solidFill>
              </a:rPr>
              <a:t>Solutions</a:t>
            </a:r>
            <a:endParaRPr lang="en-US" sz="2000" b="1" i="1" dirty="0">
              <a:solidFill>
                <a:schemeClr val="accent3">
                  <a:lumMod val="50000"/>
                </a:schemeClr>
              </a:solidFill>
            </a:endParaRPr>
          </a:p>
        </p:txBody>
      </p:sp>
      <p:sp>
        <p:nvSpPr>
          <p:cNvPr id="15" name="Oval 32"/>
          <p:cNvSpPr>
            <a:spLocks noChangeArrowheads="1"/>
          </p:cNvSpPr>
          <p:nvPr>
            <p:custDataLst>
              <p:tags r:id="rId5"/>
            </p:custDataLst>
          </p:nvPr>
        </p:nvSpPr>
        <p:spPr bwMode="auto">
          <a:xfrm>
            <a:off x="538080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8" name="Oval 34"/>
          <p:cNvSpPr>
            <a:spLocks noChangeArrowheads="1"/>
          </p:cNvSpPr>
          <p:nvPr>
            <p:custDataLst>
              <p:tags r:id="rId6"/>
            </p:custDataLst>
          </p:nvPr>
        </p:nvSpPr>
        <p:spPr bwMode="auto">
          <a:xfrm>
            <a:off x="318468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9" name="Oval 18"/>
          <p:cNvSpPr/>
          <p:nvPr>
            <p:custDataLst>
              <p:tags r:id="rId7"/>
            </p:custDataLst>
          </p:nvPr>
        </p:nvSpPr>
        <p:spPr bwMode="auto">
          <a:xfrm>
            <a:off x="104521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0" name="Oval 36"/>
          <p:cNvSpPr>
            <a:spLocks noChangeArrowheads="1"/>
          </p:cNvSpPr>
          <p:nvPr>
            <p:custDataLst>
              <p:tags r:id="rId8"/>
            </p:custDataLst>
          </p:nvPr>
        </p:nvSpPr>
        <p:spPr bwMode="auto">
          <a:xfrm>
            <a:off x="754746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pic>
        <p:nvPicPr>
          <p:cNvPr id="320514" name="Picture 2" descr="http://www.miningtopnews.com/wp-content/uploads/2008/08/komatsu-d51-22-crawler-dozer-250x178.jpg"/>
          <p:cNvPicPr>
            <a:picLocks noChangeAspect="1" noChangeArrowheads="1"/>
          </p:cNvPicPr>
          <p:nvPr/>
        </p:nvPicPr>
        <p:blipFill>
          <a:blip r:embed="rId12" cstate="print"/>
          <a:srcRect/>
          <a:stretch>
            <a:fillRect/>
          </a:stretch>
        </p:blipFill>
        <p:spPr bwMode="auto">
          <a:xfrm>
            <a:off x="7039876" y="1928090"/>
            <a:ext cx="1955936" cy="1392626"/>
          </a:xfrm>
          <a:prstGeom prst="rect">
            <a:avLst/>
          </a:prstGeom>
          <a:noFill/>
        </p:spPr>
      </p:pic>
      <p:pic>
        <p:nvPicPr>
          <p:cNvPr id="320515" name="Picture 3"/>
          <p:cNvPicPr>
            <a:picLocks noChangeAspect="1" noChangeArrowheads="1"/>
          </p:cNvPicPr>
          <p:nvPr/>
        </p:nvPicPr>
        <p:blipFill>
          <a:blip r:embed="rId13" cstate="print"/>
          <a:srcRect/>
          <a:stretch>
            <a:fillRect/>
          </a:stretch>
        </p:blipFill>
        <p:spPr bwMode="auto">
          <a:xfrm>
            <a:off x="6660682" y="5151207"/>
            <a:ext cx="2483318" cy="1413223"/>
          </a:xfrm>
          <a:prstGeom prst="rect">
            <a:avLst/>
          </a:prstGeom>
          <a:noFill/>
          <a:ln w="9525">
            <a:noFill/>
            <a:miter lim="800000"/>
            <a:headEnd/>
            <a:tailEnd/>
          </a:ln>
        </p:spPr>
      </p:pic>
      <p:pic>
        <p:nvPicPr>
          <p:cNvPr id="320516" name="Picture 4"/>
          <p:cNvPicPr>
            <a:picLocks noChangeAspect="1" noChangeArrowheads="1"/>
          </p:cNvPicPr>
          <p:nvPr/>
        </p:nvPicPr>
        <p:blipFill>
          <a:blip r:embed="rId14" cstate="print"/>
          <a:srcRect/>
          <a:stretch>
            <a:fillRect/>
          </a:stretch>
        </p:blipFill>
        <p:spPr bwMode="auto">
          <a:xfrm>
            <a:off x="7170819" y="3455468"/>
            <a:ext cx="1973181" cy="1515981"/>
          </a:xfrm>
          <a:prstGeom prst="rect">
            <a:avLst/>
          </a:prstGeom>
          <a:noFill/>
          <a:ln w="9525">
            <a:noFill/>
            <a:miter lim="800000"/>
            <a:headEnd/>
            <a:tailEnd/>
          </a:ln>
        </p:spPr>
      </p:pic>
      <p:sp>
        <p:nvSpPr>
          <p:cNvPr id="23" name="TextBox 22"/>
          <p:cNvSpPr txBox="1"/>
          <p:nvPr/>
        </p:nvSpPr>
        <p:spPr>
          <a:xfrm>
            <a:off x="196528" y="921845"/>
            <a:ext cx="6512282" cy="1015727"/>
          </a:xfrm>
          <a:prstGeom prst="rect">
            <a:avLst/>
          </a:prstGeom>
          <a:ln/>
        </p:spPr>
        <p:style>
          <a:lnRef idx="1">
            <a:schemeClr val="accent1"/>
          </a:lnRef>
          <a:fillRef idx="2">
            <a:schemeClr val="accent1"/>
          </a:fillRef>
          <a:effectRef idx="1">
            <a:schemeClr val="accent1"/>
          </a:effectRef>
          <a:fontRef idx="minor">
            <a:schemeClr val="dk1"/>
          </a:fontRef>
        </p:style>
        <p:txBody>
          <a:bodyPr wrap="square" lIns="182880" tIns="45720" rIns="182880" bIns="45720" rtlCol="0">
            <a:spAutoFit/>
          </a:bodyPr>
          <a:lstStyle/>
          <a:p>
            <a:pPr fontAlgn="base">
              <a:lnSpc>
                <a:spcPts val="1800"/>
              </a:lnSpc>
              <a:spcBef>
                <a:spcPct val="0"/>
              </a:spcBef>
              <a:spcAft>
                <a:spcPct val="0"/>
              </a:spcAft>
            </a:pPr>
            <a:r>
              <a:rPr lang="en-US" sz="1200" b="1" dirty="0" smtClean="0">
                <a:solidFill>
                  <a:srgbClr val="000000"/>
                </a:solidFill>
              </a:rPr>
              <a:t>“Komatsu estimates that it can save $900,000 annually by reducing its direct and indirect costs of localization, automating its processes and communication with outsourced agencies, and consolidating information shared globally across its business groups.”	</a:t>
            </a:r>
            <a:endParaRPr lang="en-US" b="1" dirty="0" smtClean="0">
              <a:solidFill>
                <a:srgbClr val="000000"/>
              </a:solidFill>
            </a:endParaRPr>
          </a:p>
          <a:p>
            <a:pPr algn="r" fontAlgn="base">
              <a:lnSpc>
                <a:spcPts val="0"/>
              </a:lnSpc>
              <a:spcBef>
                <a:spcPct val="0"/>
              </a:spcBef>
              <a:spcAft>
                <a:spcPct val="0"/>
              </a:spcAft>
            </a:pPr>
            <a:r>
              <a:rPr lang="en-US" sz="1100" b="1" dirty="0" smtClean="0">
                <a:solidFill>
                  <a:srgbClr val="000000"/>
                </a:solidFill>
              </a:rPr>
              <a:t>Sean Smither, Manager, Service Material, Komatsu America Corp</a:t>
            </a:r>
            <a:r>
              <a:rPr lang="en-US" sz="1400" b="1" dirty="0" smtClean="0">
                <a:solidFill>
                  <a:srgbClr val="000000"/>
                </a:solidFill>
              </a:rPr>
              <a:t> </a:t>
            </a:r>
          </a:p>
        </p:txBody>
      </p:sp>
      <p:sp>
        <p:nvSpPr>
          <p:cNvPr id="31" name="Content Placeholder 1"/>
          <p:cNvSpPr txBox="1">
            <a:spLocks/>
          </p:cNvSpPr>
          <p:nvPr/>
        </p:nvSpPr>
        <p:spPr>
          <a:xfrm>
            <a:off x="219456" y="2088682"/>
            <a:ext cx="5757832" cy="4321262"/>
          </a:xfrm>
          <a:prstGeom prst="rect">
            <a:avLst/>
          </a:prstGeom>
        </p:spPr>
        <p:txBody>
          <a:bodyPr vert="horz" lIns="0" tIns="0" rIns="0" bIns="0" rtlCol="0">
            <a:noAutofit/>
          </a:bodyPr>
          <a:lstStyle/>
          <a:p>
            <a:pPr marL="230188" marR="0" lvl="0" indent="-230188" algn="l" defTabSz="914400" rtl="0" eaLnBrk="1" fontAlgn="auto" latinLnBrk="0" hangingPunct="1">
              <a:lnSpc>
                <a:spcPct val="100000"/>
              </a:lnSpc>
              <a:spcBef>
                <a:spcPts val="1800"/>
              </a:spcBef>
              <a:spcAft>
                <a:spcPts val="0"/>
              </a:spcAft>
              <a:buClr>
                <a:schemeClr val="accent1"/>
              </a:buClr>
              <a:buSzTx/>
              <a:buFont typeface="Arial" pitchFamily="34" charset="0"/>
              <a:buNone/>
              <a:tabLst/>
              <a:defRPr/>
            </a:pPr>
            <a:r>
              <a:rPr kumimoji="0" lang="en-US" sz="2000" b="0" i="0" u="none" strike="noStrike" kern="1200" cap="none" spc="0" normalizeH="0" baseline="0" noProof="0" dirty="0" smtClean="0">
                <a:ln>
                  <a:noFill/>
                </a:ln>
                <a:solidFill>
                  <a:schemeClr val="accent1"/>
                </a:solidFill>
                <a:effectLst/>
                <a:uLnTx/>
                <a:uFillTx/>
                <a:latin typeface="+mn-lt"/>
                <a:ea typeface="+mn-ea"/>
                <a:cs typeface="+mn-cs"/>
              </a:rPr>
              <a:t>Business</a:t>
            </a:r>
            <a:r>
              <a:rPr kumimoji="0" lang="en-US" sz="2000" b="0" i="0" u="none" strike="noStrike" kern="1200" cap="none" spc="0" normalizeH="0" noProof="0" dirty="0" smtClean="0">
                <a:ln>
                  <a:noFill/>
                </a:ln>
                <a:solidFill>
                  <a:schemeClr val="accent1"/>
                </a:solidFill>
                <a:effectLst/>
                <a:uLnTx/>
                <a:uFillTx/>
                <a:latin typeface="+mn-lt"/>
                <a:ea typeface="+mn-ea"/>
                <a:cs typeface="+mn-cs"/>
              </a:rPr>
              <a:t> Initiative</a:t>
            </a:r>
            <a:br>
              <a:rPr kumimoji="0" lang="en-US" sz="2000" b="0" i="0" u="none" strike="noStrike" kern="1200" cap="none" spc="0" normalizeH="0" noProof="0" dirty="0" smtClean="0">
                <a:ln>
                  <a:noFill/>
                </a:ln>
                <a:solidFill>
                  <a:schemeClr val="accent1"/>
                </a:solidFill>
                <a:effectLst/>
                <a:uLnTx/>
                <a:uFillTx/>
                <a:latin typeface="+mn-lt"/>
                <a:ea typeface="+mn-ea"/>
                <a:cs typeface="+mn-cs"/>
              </a:rPr>
            </a:br>
            <a:endParaRPr kumimoji="0" lang="en-US" sz="2000" b="0" i="0" u="none" strike="noStrike" kern="1200" cap="none" spc="0" normalizeH="0" baseline="0" noProof="0" dirty="0" smtClean="0">
              <a:ln>
                <a:noFill/>
              </a:ln>
              <a:solidFill>
                <a:schemeClr val="accent1"/>
              </a:solidFill>
              <a:effectLst/>
              <a:uLnTx/>
              <a:uFillTx/>
              <a:latin typeface="+mn-lt"/>
              <a:ea typeface="+mn-ea"/>
              <a:cs typeface="+mn-cs"/>
            </a:endParaRPr>
          </a:p>
          <a:p>
            <a:pPr marL="230188" marR="0" lvl="0" indent="-230188" algn="l" defTabSz="914400" rtl="0" eaLnBrk="1" fontAlgn="auto" latinLnBrk="0" hangingPunct="1">
              <a:lnSpc>
                <a:spcPct val="100000"/>
              </a:lnSpc>
              <a:spcBef>
                <a:spcPts val="1800"/>
              </a:spcBef>
              <a:spcAft>
                <a:spcPts val="0"/>
              </a:spcAft>
              <a:buClr>
                <a:schemeClr val="accent1"/>
              </a:buClr>
              <a:buSzTx/>
              <a:buFont typeface="Arial" pitchFamily="34" charset="0"/>
              <a:buNone/>
              <a:tabLst/>
              <a:defRPr/>
            </a:pPr>
            <a:endParaRPr kumimoji="0" lang="en-US" sz="2000" b="0" i="0" u="none" strike="noStrike" kern="1200" cap="none" spc="0" normalizeH="0" baseline="0" noProof="0" dirty="0" smtClean="0">
              <a:ln>
                <a:noFill/>
              </a:ln>
              <a:solidFill>
                <a:schemeClr val="accent1"/>
              </a:solidFill>
              <a:effectLst/>
              <a:uLnTx/>
              <a:uFillTx/>
              <a:latin typeface="+mn-lt"/>
              <a:ea typeface="+mn-ea"/>
              <a:cs typeface="+mn-cs"/>
            </a:endParaRPr>
          </a:p>
          <a:p>
            <a:pPr marL="230188" marR="0" lvl="0" indent="-230188" algn="l" defTabSz="914400" rtl="0" eaLnBrk="1" fontAlgn="auto" latinLnBrk="0" hangingPunct="1">
              <a:lnSpc>
                <a:spcPct val="100000"/>
              </a:lnSpc>
              <a:spcBef>
                <a:spcPts val="1800"/>
              </a:spcBef>
              <a:spcAft>
                <a:spcPts val="0"/>
              </a:spcAft>
              <a:buClr>
                <a:schemeClr val="accent1"/>
              </a:buClr>
              <a:buSzTx/>
              <a:buFont typeface="Arial" pitchFamily="34" charset="0"/>
              <a:buNone/>
              <a:tabLst/>
              <a:defRPr/>
            </a:pPr>
            <a:r>
              <a:rPr kumimoji="0" lang="en-US" sz="2000" b="0" i="0" u="none" strike="noStrike" kern="1200" cap="none" spc="0" normalizeH="0" baseline="0" noProof="0" dirty="0" smtClean="0">
                <a:ln>
                  <a:noFill/>
                </a:ln>
                <a:solidFill>
                  <a:schemeClr val="accent1"/>
                </a:solidFill>
                <a:effectLst/>
                <a:uLnTx/>
                <a:uFillTx/>
                <a:latin typeface="+mn-lt"/>
                <a:ea typeface="+mn-ea"/>
                <a:cs typeface="+mn-cs"/>
              </a:rPr>
              <a:t>Improvement</a:t>
            </a:r>
            <a:r>
              <a:rPr kumimoji="0" lang="en-US" sz="2000" b="0" i="0" u="none" strike="noStrike" kern="1200" cap="none" spc="0" normalizeH="0" noProof="0" dirty="0" smtClean="0">
                <a:ln>
                  <a:noFill/>
                </a:ln>
                <a:solidFill>
                  <a:schemeClr val="accent1"/>
                </a:solidFill>
                <a:effectLst/>
                <a:uLnTx/>
                <a:uFillTx/>
                <a:latin typeface="+mn-lt"/>
                <a:ea typeface="+mn-ea"/>
                <a:cs typeface="+mn-cs"/>
              </a:rPr>
              <a:t> Opportunities</a:t>
            </a:r>
          </a:p>
          <a:p>
            <a:pPr marL="1309688" lvl="1" indent="-220663">
              <a:spcAft>
                <a:spcPts val="200"/>
              </a:spcAft>
              <a:buFont typeface="Wingdings" pitchFamily="2" charset="2"/>
              <a:buChar char="§"/>
            </a:pPr>
            <a:r>
              <a:rPr lang="en-US" dirty="0" smtClean="0">
                <a:solidFill>
                  <a:srgbClr val="4C4D4F"/>
                </a:solidFill>
                <a:latin typeface="Arial Narrow" pitchFamily="34" charset="0"/>
              </a:rPr>
              <a:t>Reduce Translation Cost by 56%</a:t>
            </a:r>
            <a:br>
              <a:rPr lang="en-US" dirty="0" smtClean="0">
                <a:solidFill>
                  <a:srgbClr val="4C4D4F"/>
                </a:solidFill>
                <a:latin typeface="Arial Narrow" pitchFamily="34" charset="0"/>
              </a:rPr>
            </a:br>
            <a:endParaRPr lang="en-US" dirty="0" smtClean="0">
              <a:solidFill>
                <a:srgbClr val="4C4D4F"/>
              </a:solidFill>
              <a:latin typeface="Arial Narrow" pitchFamily="34" charset="0"/>
            </a:endParaRPr>
          </a:p>
          <a:p>
            <a:pPr marL="1309688" lvl="1" indent="-220663">
              <a:spcAft>
                <a:spcPts val="200"/>
              </a:spcAft>
              <a:buFont typeface="Wingdings" pitchFamily="2" charset="2"/>
              <a:buChar char="§"/>
            </a:pPr>
            <a:r>
              <a:rPr kumimoji="0" lang="en-US" sz="1800" b="0" i="0" u="none" strike="noStrike" kern="1200" cap="none" spc="0" normalizeH="0" baseline="0" noProof="0" dirty="0" smtClean="0">
                <a:ln>
                  <a:noFill/>
                </a:ln>
                <a:solidFill>
                  <a:srgbClr val="4C4D4F"/>
                </a:solidFill>
                <a:effectLst/>
                <a:uLnTx/>
                <a:uFillTx/>
                <a:latin typeface="Arial Narrow" pitchFamily="34" charset="0"/>
                <a:ea typeface="+mn-ea"/>
                <a:cs typeface="+mn-cs"/>
              </a:rPr>
              <a:t>Eliminate</a:t>
            </a:r>
            <a:r>
              <a:rPr kumimoji="0" lang="en-US" sz="1800" b="0" i="0" u="none" strike="noStrike" kern="1200" cap="none" spc="0" normalizeH="0" noProof="0" dirty="0" smtClean="0">
                <a:ln>
                  <a:noFill/>
                </a:ln>
                <a:solidFill>
                  <a:srgbClr val="4C4D4F"/>
                </a:solidFill>
                <a:effectLst/>
                <a:uLnTx/>
                <a:uFillTx/>
                <a:latin typeface="Arial Narrow" pitchFamily="34" charset="0"/>
                <a:ea typeface="+mn-ea"/>
                <a:cs typeface="+mn-cs"/>
              </a:rPr>
              <a:t> </a:t>
            </a:r>
            <a:r>
              <a:rPr kumimoji="0" lang="en-US" sz="1800" b="0" i="0" u="none" strike="noStrike" kern="1200" cap="none" spc="0" normalizeH="0" baseline="0" noProof="0" dirty="0" smtClean="0">
                <a:ln>
                  <a:noFill/>
                </a:ln>
                <a:solidFill>
                  <a:srgbClr val="4C4D4F"/>
                </a:solidFill>
                <a:effectLst/>
                <a:uLnTx/>
                <a:uFillTx/>
                <a:latin typeface="Arial Narrow" pitchFamily="34" charset="0"/>
                <a:ea typeface="+mn-ea"/>
                <a:cs typeface="+mn-cs"/>
              </a:rPr>
              <a:t>Illustration</a:t>
            </a:r>
            <a:r>
              <a:rPr kumimoji="0" lang="en-US" sz="1800" b="0" i="0" u="none" strike="noStrike" kern="1200" cap="none" spc="0" normalizeH="0" noProof="0" dirty="0" smtClean="0">
                <a:ln>
                  <a:noFill/>
                </a:ln>
                <a:solidFill>
                  <a:srgbClr val="4C4D4F"/>
                </a:solidFill>
                <a:effectLst/>
                <a:uLnTx/>
                <a:uFillTx/>
                <a:latin typeface="Arial Narrow" pitchFamily="34" charset="0"/>
                <a:ea typeface="+mn-ea"/>
                <a:cs typeface="+mn-cs"/>
              </a:rPr>
              <a:t> Outsourcing</a:t>
            </a:r>
            <a:br>
              <a:rPr kumimoji="0" lang="en-US" sz="1800" b="0" i="0" u="none" strike="noStrike" kern="1200" cap="none" spc="0" normalizeH="0" noProof="0" dirty="0" smtClean="0">
                <a:ln>
                  <a:noFill/>
                </a:ln>
                <a:solidFill>
                  <a:srgbClr val="4C4D4F"/>
                </a:solidFill>
                <a:effectLst/>
                <a:uLnTx/>
                <a:uFillTx/>
                <a:latin typeface="Arial Narrow" pitchFamily="34" charset="0"/>
                <a:ea typeface="+mn-ea"/>
                <a:cs typeface="+mn-cs"/>
              </a:rPr>
            </a:br>
            <a:endParaRPr lang="en-US" dirty="0" smtClean="0">
              <a:solidFill>
                <a:srgbClr val="4C4D4F"/>
              </a:solidFill>
              <a:latin typeface="Arial Narrow" pitchFamily="34" charset="0"/>
            </a:endParaRPr>
          </a:p>
          <a:p>
            <a:pPr marL="1309688" lvl="1" indent="-220663">
              <a:spcAft>
                <a:spcPts val="200"/>
              </a:spcAft>
              <a:buFont typeface="Wingdings" pitchFamily="2" charset="2"/>
              <a:buChar char="§"/>
            </a:pPr>
            <a:r>
              <a:rPr kumimoji="0" lang="en-US" sz="1800" b="0" i="0" u="none" strike="noStrike" kern="1200" cap="none" spc="0" normalizeH="0" baseline="0" noProof="0" dirty="0" smtClean="0">
                <a:ln>
                  <a:noFill/>
                </a:ln>
                <a:solidFill>
                  <a:srgbClr val="4C4D4F"/>
                </a:solidFill>
                <a:effectLst/>
                <a:uLnTx/>
                <a:uFillTx/>
                <a:latin typeface="Arial Narrow" pitchFamily="34" charset="0"/>
                <a:ea typeface="+mn-ea"/>
                <a:cs typeface="+mn-cs"/>
              </a:rPr>
              <a:t>Improve</a:t>
            </a:r>
            <a:r>
              <a:rPr kumimoji="0" lang="en-US" sz="1800" b="0" i="0" u="none" strike="noStrike" kern="1200" cap="none" spc="0" normalizeH="0" noProof="0" dirty="0" smtClean="0">
                <a:ln>
                  <a:noFill/>
                </a:ln>
                <a:solidFill>
                  <a:srgbClr val="4C4D4F"/>
                </a:solidFill>
                <a:effectLst/>
                <a:uLnTx/>
                <a:uFillTx/>
                <a:latin typeface="Arial Narrow" pitchFamily="34" charset="0"/>
                <a:ea typeface="+mn-ea"/>
                <a:cs typeface="+mn-cs"/>
              </a:rPr>
              <a:t> productivity by 20% through re-use, automation and authoring efficiency gains</a:t>
            </a:r>
            <a:endParaRPr lang="en-US" sz="2000" baseline="0" dirty="0" smtClean="0">
              <a:solidFill>
                <a:schemeClr val="accent1"/>
              </a:solidFill>
            </a:endParaRPr>
          </a:p>
          <a:p>
            <a:pPr marL="230188" marR="0" lvl="0" indent="-230188" algn="l" defTabSz="914400" rtl="0" eaLnBrk="1" fontAlgn="auto" latinLnBrk="0" hangingPunct="1">
              <a:lnSpc>
                <a:spcPct val="100000"/>
              </a:lnSpc>
              <a:spcBef>
                <a:spcPts val="1800"/>
              </a:spcBef>
              <a:spcAft>
                <a:spcPts val="0"/>
              </a:spcAft>
              <a:buClr>
                <a:schemeClr val="accent1"/>
              </a:buClr>
              <a:buSzTx/>
              <a:buFont typeface="Arial" pitchFamily="34" charset="0"/>
              <a:buNone/>
              <a:tabLst/>
              <a:defRPr/>
            </a:pPr>
            <a:r>
              <a:rPr lang="en-US" sz="2000" baseline="0" dirty="0" smtClean="0">
                <a:solidFill>
                  <a:schemeClr val="accent1"/>
                </a:solidFill>
              </a:rPr>
              <a:t>Solution</a:t>
            </a:r>
            <a:endParaRPr lang="en-US" dirty="0" smtClean="0">
              <a:solidFill>
                <a:schemeClr val="accent1"/>
              </a:solidFill>
            </a:endParaRPr>
          </a:p>
          <a:p>
            <a:pPr marL="1309688" lvl="1" indent="-220663">
              <a:spcAft>
                <a:spcPts val="200"/>
              </a:spcAft>
              <a:buFont typeface="Wingdings" pitchFamily="2" charset="2"/>
              <a:buChar char="§"/>
            </a:pPr>
            <a:endParaRPr kumimoji="0" lang="en-US" sz="1800" b="0" i="0" u="none" strike="noStrike" kern="1200" cap="none" spc="0" normalizeH="0" noProof="0" dirty="0" smtClean="0">
              <a:ln>
                <a:noFill/>
              </a:ln>
              <a:solidFill>
                <a:srgbClr val="4C4D4F"/>
              </a:solidFill>
              <a:effectLst/>
              <a:uLnTx/>
              <a:uFillTx/>
              <a:latin typeface="Arial Narrow" pitchFamily="34" charset="0"/>
              <a:ea typeface="+mn-ea"/>
              <a:cs typeface="+mn-cs"/>
            </a:endParaRPr>
          </a:p>
        </p:txBody>
      </p:sp>
      <p:pic>
        <p:nvPicPr>
          <p:cNvPr id="32" name="Picture 3" descr="Oshkosh 2D IsoDraw Hosereel"/>
          <p:cNvPicPr>
            <a:picLocks noChangeAspect="1" noChangeArrowheads="1"/>
          </p:cNvPicPr>
          <p:nvPr/>
        </p:nvPicPr>
        <p:blipFill>
          <a:blip r:embed="rId15" cstate="print"/>
          <a:srcRect l="21057" t="42143" r="11091" b="7370"/>
          <a:stretch>
            <a:fillRect/>
          </a:stretch>
        </p:blipFill>
        <p:spPr bwMode="auto">
          <a:xfrm>
            <a:off x="4620126" y="3884754"/>
            <a:ext cx="952902" cy="913137"/>
          </a:xfrm>
          <a:prstGeom prst="rect">
            <a:avLst/>
          </a:prstGeom>
          <a:noFill/>
          <a:ln w="9525">
            <a:noFill/>
            <a:miter lim="800000"/>
            <a:headEnd/>
            <a:tailEnd/>
          </a:ln>
        </p:spPr>
      </p:pic>
      <p:grpSp>
        <p:nvGrpSpPr>
          <p:cNvPr id="33" name="Group 32"/>
          <p:cNvGrpSpPr/>
          <p:nvPr/>
        </p:nvGrpSpPr>
        <p:grpSpPr>
          <a:xfrm>
            <a:off x="318733" y="3789612"/>
            <a:ext cx="694693" cy="430423"/>
            <a:chOff x="4699151" y="5053688"/>
            <a:chExt cx="694693" cy="430423"/>
          </a:xfrm>
          <a:effectLst>
            <a:outerShdw blurRad="50800" dist="38100" dir="5400000" algn="t" rotWithShape="0">
              <a:prstClr val="black">
                <a:alpha val="40000"/>
              </a:prstClr>
            </a:outerShdw>
          </a:effectLst>
        </p:grpSpPr>
        <p:pic>
          <p:nvPicPr>
            <p:cNvPr id="34" name="Picture 47" descr="fr-lgflag"/>
            <p:cNvPicPr>
              <a:picLocks noChangeAspect="1" noChangeArrowheads="1"/>
            </p:cNvPicPr>
            <p:nvPr/>
          </p:nvPicPr>
          <p:blipFill>
            <a:blip r:embed="rId16" cstate="print"/>
            <a:srcRect/>
            <a:stretch>
              <a:fillRect/>
            </a:stretch>
          </p:blipFill>
          <p:spPr bwMode="gray">
            <a:xfrm>
              <a:off x="4699151" y="5053688"/>
              <a:ext cx="220848" cy="133421"/>
            </a:xfrm>
            <a:prstGeom prst="rect">
              <a:avLst/>
            </a:prstGeom>
            <a:noFill/>
            <a:ln w="9525">
              <a:solidFill>
                <a:schemeClr val="bg1"/>
              </a:solidFill>
              <a:miter lim="800000"/>
              <a:headEnd/>
              <a:tailEnd/>
            </a:ln>
          </p:spPr>
        </p:pic>
        <p:pic>
          <p:nvPicPr>
            <p:cNvPr id="35" name="Picture 48" descr="Germany">
              <a:hlinkClick r:id="rId17"/>
            </p:cNvPr>
            <p:cNvPicPr>
              <a:picLocks noChangeAspect="1" noChangeArrowheads="1"/>
            </p:cNvPicPr>
            <p:nvPr/>
          </p:nvPicPr>
          <p:blipFill>
            <a:blip r:embed="rId18" cstate="print"/>
            <a:srcRect/>
            <a:stretch>
              <a:fillRect/>
            </a:stretch>
          </p:blipFill>
          <p:spPr bwMode="gray">
            <a:xfrm>
              <a:off x="4852454" y="5153228"/>
              <a:ext cx="240145" cy="133421"/>
            </a:xfrm>
            <a:prstGeom prst="rect">
              <a:avLst/>
            </a:prstGeom>
            <a:noFill/>
            <a:ln w="9525">
              <a:solidFill>
                <a:schemeClr val="bg1"/>
              </a:solidFill>
              <a:miter lim="800000"/>
              <a:headEnd/>
              <a:tailEnd/>
            </a:ln>
          </p:spPr>
        </p:pic>
        <p:pic>
          <p:nvPicPr>
            <p:cNvPr id="36" name="Picture 49" descr="Japan">
              <a:hlinkClick r:id="rId19"/>
            </p:cNvPr>
            <p:cNvPicPr>
              <a:picLocks noChangeAspect="1" noChangeArrowheads="1"/>
            </p:cNvPicPr>
            <p:nvPr/>
          </p:nvPicPr>
          <p:blipFill>
            <a:blip r:embed="rId20" cstate="print"/>
            <a:srcRect/>
            <a:stretch>
              <a:fillRect/>
            </a:stretch>
          </p:blipFill>
          <p:spPr bwMode="gray">
            <a:xfrm>
              <a:off x="5025054" y="5252768"/>
              <a:ext cx="219776" cy="133421"/>
            </a:xfrm>
            <a:prstGeom prst="rect">
              <a:avLst/>
            </a:prstGeom>
            <a:noFill/>
            <a:ln w="9525">
              <a:solidFill>
                <a:schemeClr val="tx1"/>
              </a:solidFill>
              <a:miter lim="800000"/>
              <a:headEnd/>
              <a:tailEnd/>
            </a:ln>
          </p:spPr>
        </p:pic>
        <p:pic>
          <p:nvPicPr>
            <p:cNvPr id="37" name="Picture 46" descr="china_flag_large">
              <a:hlinkClick r:id="rId21"/>
            </p:cNvPr>
            <p:cNvPicPr>
              <a:picLocks noChangeAspect="1" noChangeArrowheads="1"/>
            </p:cNvPicPr>
            <p:nvPr/>
          </p:nvPicPr>
          <p:blipFill>
            <a:blip r:embed="rId22" cstate="print"/>
            <a:srcRect/>
            <a:stretch>
              <a:fillRect/>
            </a:stretch>
          </p:blipFill>
          <p:spPr bwMode="gray">
            <a:xfrm>
              <a:off x="5177284" y="5352307"/>
              <a:ext cx="216560" cy="131804"/>
            </a:xfrm>
            <a:prstGeom prst="rect">
              <a:avLst/>
            </a:prstGeom>
            <a:noFill/>
            <a:ln w="9525">
              <a:solidFill>
                <a:schemeClr val="bg1"/>
              </a:solidFill>
              <a:miter lim="800000"/>
              <a:headEnd/>
              <a:tailEnd/>
            </a:ln>
          </p:spPr>
        </p:pic>
      </p:grpSp>
      <p:grpSp>
        <p:nvGrpSpPr>
          <p:cNvPr id="49" name="Group 48"/>
          <p:cNvGrpSpPr/>
          <p:nvPr/>
        </p:nvGrpSpPr>
        <p:grpSpPr>
          <a:xfrm>
            <a:off x="227691" y="4730248"/>
            <a:ext cx="874892" cy="567908"/>
            <a:chOff x="285443" y="5683152"/>
            <a:chExt cx="874892" cy="567908"/>
          </a:xfrm>
        </p:grpSpPr>
        <p:pic>
          <p:nvPicPr>
            <p:cNvPr id="41" name="Picture 40" descr="collateral-partsCatalog.jpg"/>
            <p:cNvPicPr>
              <a:picLocks noChangeAspect="1"/>
            </p:cNvPicPr>
            <p:nvPr/>
          </p:nvPicPr>
          <p:blipFill>
            <a:blip r:embed="rId23" cstate="print"/>
            <a:srcRect r="16250" b="61742"/>
            <a:stretch>
              <a:fillRect/>
            </a:stretch>
          </p:blipFill>
          <p:spPr>
            <a:xfrm>
              <a:off x="285443" y="5848336"/>
              <a:ext cx="696072" cy="402724"/>
            </a:xfrm>
            <a:prstGeom prst="rect">
              <a:avLst/>
            </a:prstGeom>
            <a:effectLst>
              <a:outerShdw blurRad="50800" dist="38100" dir="2700000" algn="tl" rotWithShape="0">
                <a:prstClr val="black">
                  <a:alpha val="40000"/>
                </a:prstClr>
              </a:outerShdw>
            </a:effectLst>
          </p:spPr>
        </p:pic>
        <p:pic>
          <p:nvPicPr>
            <p:cNvPr id="42" name="Picture 41" descr="PROD-DATA---isodraw.png"/>
            <p:cNvPicPr>
              <a:picLocks noChangeAspect="1"/>
            </p:cNvPicPr>
            <p:nvPr/>
          </p:nvPicPr>
          <p:blipFill>
            <a:blip r:embed="rId24" cstate="print"/>
            <a:stretch>
              <a:fillRect/>
            </a:stretch>
          </p:blipFill>
          <p:spPr>
            <a:xfrm flipH="1">
              <a:off x="618435" y="5683152"/>
              <a:ext cx="541900" cy="455692"/>
            </a:xfrm>
            <a:prstGeom prst="rect">
              <a:avLst/>
            </a:prstGeom>
          </p:spPr>
        </p:pic>
      </p:grpSp>
      <p:pic>
        <p:nvPicPr>
          <p:cNvPr id="43" name="Picture 2"/>
          <p:cNvPicPr>
            <a:picLocks noChangeAspect="1" noChangeArrowheads="1"/>
          </p:cNvPicPr>
          <p:nvPr/>
        </p:nvPicPr>
        <p:blipFill>
          <a:blip r:embed="rId25" cstate="print"/>
          <a:srcRect/>
          <a:stretch>
            <a:fillRect/>
          </a:stretch>
        </p:blipFill>
        <p:spPr bwMode="auto">
          <a:xfrm>
            <a:off x="3690138" y="5638118"/>
            <a:ext cx="1283918" cy="457200"/>
          </a:xfrm>
          <a:prstGeom prst="rect">
            <a:avLst/>
          </a:prstGeom>
          <a:noFill/>
          <a:ln w="9525">
            <a:noFill/>
            <a:miter lim="800000"/>
            <a:headEnd/>
            <a:tailEnd/>
          </a:ln>
          <a:effectLst/>
        </p:spPr>
      </p:pic>
      <p:pic>
        <p:nvPicPr>
          <p:cNvPr id="44" name="Picture 9"/>
          <p:cNvPicPr>
            <a:picLocks noChangeAspect="1" noChangeArrowheads="1"/>
          </p:cNvPicPr>
          <p:nvPr/>
        </p:nvPicPr>
        <p:blipFill>
          <a:blip r:embed="rId26" cstate="print"/>
          <a:srcRect/>
          <a:stretch>
            <a:fillRect/>
          </a:stretch>
        </p:blipFill>
        <p:spPr bwMode="auto">
          <a:xfrm>
            <a:off x="1789770" y="5656973"/>
            <a:ext cx="1188573" cy="457200"/>
          </a:xfrm>
          <a:prstGeom prst="rect">
            <a:avLst/>
          </a:prstGeom>
          <a:noFill/>
          <a:ln w="9525">
            <a:noFill/>
            <a:miter lim="800000"/>
            <a:headEnd/>
            <a:tailEnd/>
          </a:ln>
          <a:effectLst/>
        </p:spPr>
      </p:pic>
      <p:sp>
        <p:nvSpPr>
          <p:cNvPr id="45" name="Rectangle 30"/>
          <p:cNvSpPr>
            <a:spLocks noChangeArrowheads="1"/>
          </p:cNvSpPr>
          <p:nvPr/>
        </p:nvSpPr>
        <p:spPr bwMode="auto">
          <a:xfrm>
            <a:off x="1438260" y="6181682"/>
            <a:ext cx="4027486" cy="200892"/>
          </a:xfrm>
          <a:prstGeom prst="rect">
            <a:avLst/>
          </a:prstGeom>
          <a:solidFill>
            <a:srgbClr val="E0C68C"/>
          </a:solidFill>
          <a:ln w="19050" algn="ctr">
            <a:noFill/>
            <a:miter lim="800000"/>
            <a:headEnd/>
            <a:tailEnd/>
          </a:ln>
          <a:effectLst>
            <a:reflection blurRad="6350" stA="50000" endA="300" endPos="55500" dist="50800" dir="5400000" sy="-100000" algn="bl" rotWithShape="0"/>
          </a:effectLst>
        </p:spPr>
        <p:txBody>
          <a:bodyPr lIns="92075" tIns="0" rIns="92075" bIns="0" anchor="ctr"/>
          <a:lstStyle/>
          <a:p>
            <a:pPr>
              <a:lnSpc>
                <a:spcPct val="90000"/>
              </a:lnSpc>
              <a:defRPr/>
            </a:pPr>
            <a:r>
              <a:rPr lang="en-US" sz="1050" b="1" kern="700" spc="20" dirty="0">
                <a:solidFill>
                  <a:srgbClr val="000000"/>
                </a:solidFill>
              </a:rPr>
              <a:t>Technical Information Creation &amp; Delivery</a:t>
            </a:r>
          </a:p>
        </p:txBody>
      </p:sp>
      <p:pic>
        <p:nvPicPr>
          <p:cNvPr id="47" name="Picture 3" descr="Komatsu Anecdote 11-5-09.emf"/>
          <p:cNvPicPr>
            <a:picLocks noChangeAspect="1"/>
          </p:cNvPicPr>
          <p:nvPr/>
        </p:nvPicPr>
        <p:blipFill>
          <a:blip r:embed="rId27" cstate="print"/>
          <a:srcRect l="7488" t="34944" r="9922" b="51905"/>
          <a:stretch>
            <a:fillRect/>
          </a:stretch>
        </p:blipFill>
        <p:spPr bwMode="auto">
          <a:xfrm>
            <a:off x="404261" y="2385305"/>
            <a:ext cx="6574056" cy="812038"/>
          </a:xfrm>
          <a:prstGeom prst="rect">
            <a:avLst/>
          </a:prstGeom>
          <a:noFill/>
          <a:ln w="9525">
            <a:noFill/>
            <a:miter lim="800000"/>
            <a:headEnd/>
            <a:tailEnd/>
          </a:ln>
        </p:spPr>
      </p:pic>
      <p:sp>
        <p:nvSpPr>
          <p:cNvPr id="29" name="TextBox 28"/>
          <p:cNvSpPr txBox="1"/>
          <p:nvPr/>
        </p:nvSpPr>
        <p:spPr>
          <a:xfrm>
            <a:off x="7148946" y="1372048"/>
            <a:ext cx="1779814" cy="615553"/>
          </a:xfrm>
          <a:prstGeom prst="rect">
            <a:avLst/>
          </a:prstGeom>
          <a:noFill/>
          <a:effectLst>
            <a:outerShdw blurRad="25400" dist="25400" dir="2700000" algn="tl" rotWithShape="0">
              <a:prstClr val="black">
                <a:alpha val="40000"/>
              </a:prstClr>
            </a:outerShdw>
          </a:effectLst>
        </p:spPr>
        <p:txBody>
          <a:bodyPr wrap="square" lIns="0" tIns="0" rIns="0" bIns="0" rtlCol="0">
            <a:spAutoFit/>
          </a:bodyPr>
          <a:lstStyle/>
          <a:p>
            <a:r>
              <a:rPr lang="en-US" sz="2000" dirty="0" smtClean="0">
                <a:solidFill>
                  <a:srgbClr val="C00000"/>
                </a:solidFill>
              </a:rPr>
              <a:t>Holden Topic 4: </a:t>
            </a:r>
          </a:p>
          <a:p>
            <a:r>
              <a:rPr lang="en-US" sz="2000" dirty="0" smtClean="0">
                <a:solidFill>
                  <a:srgbClr val="C00000"/>
                </a:solidFill>
              </a:rPr>
              <a:t>Credibility</a:t>
            </a:r>
            <a:endParaRPr lang="en-US" sz="2000" dirty="0" smtClean="0">
              <a:solidFill>
                <a:srgbClr val="C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find the Holden Value Template?</a:t>
            </a:r>
            <a:endParaRPr lang="en-US" dirty="0"/>
          </a:p>
        </p:txBody>
      </p:sp>
      <p:sp>
        <p:nvSpPr>
          <p:cNvPr id="3" name="Subtitle 2"/>
          <p:cNvSpPr>
            <a:spLocks noGrp="1"/>
          </p:cNvSpPr>
          <p:nvPr>
            <p:ph type="subTitle" idx="15"/>
          </p:nvPr>
        </p:nvSpPr>
        <p:spPr/>
        <p:txBody>
          <a:bodyPr/>
          <a:lstStyle/>
          <a:p>
            <a:r>
              <a:rPr lang="en-US" dirty="0" smtClean="0"/>
              <a:t>I*Center Library</a:t>
            </a:r>
            <a:endParaRPr lang="en-US" dirty="0"/>
          </a:p>
        </p:txBody>
      </p:sp>
      <p:sp>
        <p:nvSpPr>
          <p:cNvPr id="4" name="Footer Placeholder 3"/>
          <p:cNvSpPr>
            <a:spLocks noGrp="1"/>
          </p:cNvSpPr>
          <p:nvPr>
            <p:ph type="ftr" sz="quarter" idx="3"/>
          </p:nvPr>
        </p:nvSpPr>
        <p:spPr/>
        <p:txBody>
          <a:bodyPr/>
          <a:lstStyle/>
          <a:p>
            <a:endParaRPr lang="en-US" dirty="0"/>
          </a:p>
        </p:txBody>
      </p:sp>
      <p:sp>
        <p:nvSpPr>
          <p:cNvPr id="5" name="Text Placeholder 4"/>
          <p:cNvSpPr>
            <a:spLocks noGrp="1"/>
          </p:cNvSpPr>
          <p:nvPr>
            <p:ph type="body" sz="quarter" idx="16"/>
          </p:nvPr>
        </p:nvSpPr>
        <p:spPr/>
        <p:txBody>
          <a:bodyPr/>
          <a:lstStyle/>
          <a:p>
            <a:r>
              <a:rPr lang="en-US" dirty="0" smtClean="0"/>
              <a:t>Holden Value </a:t>
            </a:r>
            <a:r>
              <a:rPr lang="en-US" smtClean="0"/>
              <a:t>Template Presentation</a:t>
            </a:r>
            <a:endParaRPr lang="en-US" dirty="0" smtClean="0"/>
          </a:p>
          <a:p>
            <a:pPr lvl="1"/>
            <a:r>
              <a:rPr lang="en-US" dirty="0" smtClean="0"/>
              <a:t>Business | Information | Business Cases</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r>
              <a:rPr lang="en-US" dirty="0" smtClean="0"/>
              <a:t>Industrial Examples (SIS &amp; QLM)</a:t>
            </a:r>
          </a:p>
          <a:p>
            <a:pPr lvl="1"/>
            <a:r>
              <a:rPr lang="en-US" dirty="0" smtClean="0"/>
              <a:t>Industry | Industrial</a:t>
            </a:r>
          </a:p>
          <a:p>
            <a:pPr lvl="2"/>
            <a:endParaRPr lang="en-US" dirty="0"/>
          </a:p>
        </p:txBody>
      </p:sp>
      <p:pic>
        <p:nvPicPr>
          <p:cNvPr id="319490" name="Picture 2"/>
          <p:cNvPicPr>
            <a:picLocks noChangeAspect="1" noChangeArrowheads="1"/>
          </p:cNvPicPr>
          <p:nvPr/>
        </p:nvPicPr>
        <p:blipFill>
          <a:blip r:embed="rId2" cstate="print"/>
          <a:srcRect/>
          <a:stretch>
            <a:fillRect/>
          </a:stretch>
        </p:blipFill>
        <p:spPr bwMode="auto">
          <a:xfrm>
            <a:off x="4863193" y="1245735"/>
            <a:ext cx="2324100" cy="227647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9491" name="Picture 3"/>
          <p:cNvPicPr>
            <a:picLocks noChangeAspect="1" noChangeArrowheads="1"/>
          </p:cNvPicPr>
          <p:nvPr/>
        </p:nvPicPr>
        <p:blipFill>
          <a:blip r:embed="rId3" cstate="print"/>
          <a:srcRect/>
          <a:stretch>
            <a:fillRect/>
          </a:stretch>
        </p:blipFill>
        <p:spPr bwMode="auto">
          <a:xfrm>
            <a:off x="4958443" y="4401911"/>
            <a:ext cx="2133600" cy="1695450"/>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9"/>
          <p:cNvSpPr>
            <a:spLocks noChangeArrowheads="1"/>
          </p:cNvSpPr>
          <p:nvPr>
            <p:custDataLst>
              <p:tags r:id="rId2"/>
            </p:custDataLst>
          </p:nvPr>
        </p:nvSpPr>
        <p:spPr bwMode="auto">
          <a:xfrm rot="10800000">
            <a:off x="0" y="348092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pic>
        <p:nvPicPr>
          <p:cNvPr id="3076" name="Picture 4" descr="D:\User Profiles\brud.PTCNET\Local Settings\Temporary Internet Files\Content.IE5\ODXOZXDO\MC900056870[1].wmf"/>
          <p:cNvPicPr>
            <a:picLocks noChangeAspect="1" noChangeArrowheads="1"/>
          </p:cNvPicPr>
          <p:nvPr/>
        </p:nvPicPr>
        <p:blipFill>
          <a:blip r:embed="rId17" cstate="print">
            <a:duotone>
              <a:schemeClr val="bg2">
                <a:shade val="45000"/>
                <a:satMod val="135000"/>
              </a:schemeClr>
              <a:prstClr val="white"/>
            </a:duotone>
          </a:blip>
          <a:srcRect/>
          <a:stretch>
            <a:fillRect/>
          </a:stretch>
        </p:blipFill>
        <p:spPr bwMode="auto">
          <a:xfrm>
            <a:off x="4629607" y="1734540"/>
            <a:ext cx="1599286" cy="893369"/>
          </a:xfrm>
          <a:prstGeom prst="rect">
            <a:avLst/>
          </a:prstGeom>
          <a:noFill/>
          <a:effectLst>
            <a:outerShdw blurRad="76200" dir="18900000" sy="23000" kx="-1200000" algn="bl" rotWithShape="0">
              <a:prstClr val="black">
                <a:alpha val="20000"/>
              </a:prstClr>
            </a:outerShdw>
          </a:effectLst>
        </p:spPr>
      </p:pic>
      <p:pic>
        <p:nvPicPr>
          <p:cNvPr id="104457" name="Picture 9" descr="http://t3.gstatic.com/images?q=tbn:3wubX5ZDO7LopM:http://www.mergeleftmarketing.com/vsImages/Information/Images%2520for%2520Consultation/Search.jpg">
            <a:hlinkClick r:id="rId18"/>
          </p:cNvPr>
          <p:cNvPicPr>
            <a:picLocks noChangeAspect="1" noChangeArrowheads="1"/>
          </p:cNvPicPr>
          <p:nvPr/>
        </p:nvPicPr>
        <p:blipFill>
          <a:blip r:embed="rId19" cstate="print"/>
          <a:srcRect t="9104" r="14444"/>
          <a:stretch>
            <a:fillRect/>
          </a:stretch>
        </p:blipFill>
        <p:spPr bwMode="auto">
          <a:xfrm>
            <a:off x="0" y="1752600"/>
            <a:ext cx="977900" cy="1030288"/>
          </a:xfrm>
          <a:prstGeom prst="rect">
            <a:avLst/>
          </a:prstGeom>
          <a:noFill/>
        </p:spPr>
      </p:pic>
      <p:graphicFrame>
        <p:nvGraphicFramePr>
          <p:cNvPr id="25" name="Object 24" hidden="1"/>
          <p:cNvGraphicFramePr>
            <a:graphicFrameLocks/>
          </p:cNvGraphicFramePr>
          <p:nvPr/>
        </p:nvGraphicFramePr>
        <p:xfrm>
          <a:off x="0" y="0"/>
          <a:ext cx="158750" cy="158750"/>
        </p:xfrm>
        <a:graphic>
          <a:graphicData uri="http://schemas.openxmlformats.org/presentationml/2006/ole">
            <p:oleObj spid="_x0000_s310274" name="think-cell Slide" r:id="rId20" imgW="0" imgH="0" progId="">
              <p:embed/>
            </p:oleObj>
          </a:graphicData>
        </a:graphic>
      </p:graphicFrame>
      <p:sp>
        <p:nvSpPr>
          <p:cNvPr id="19462" name="Rectangle 27"/>
          <p:cNvSpPr>
            <a:spLocks noChangeArrowheads="1"/>
          </p:cNvSpPr>
          <p:nvPr>
            <p:custDataLst>
              <p:tags r:id="rId3"/>
            </p:custDataLst>
          </p:nvPr>
        </p:nvSpPr>
        <p:spPr bwMode="auto">
          <a:xfrm flipV="1">
            <a:off x="0" y="3385274"/>
            <a:ext cx="9144000" cy="545090"/>
          </a:xfrm>
          <a:prstGeom prst="rect">
            <a:avLst/>
          </a:prstGeom>
          <a:solidFill>
            <a:schemeClr val="bg1">
              <a:lumMod val="95000"/>
              <a:alpha val="3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19467" name="Title 13"/>
          <p:cNvSpPr>
            <a:spLocks noGrp="1"/>
          </p:cNvSpPr>
          <p:nvPr>
            <p:ph type="title"/>
            <p:custDataLst>
              <p:tags r:id="rId4"/>
            </p:custDataLst>
          </p:nvPr>
        </p:nvSpPr>
        <p:spPr>
          <a:xfrm>
            <a:off x="186894" y="142650"/>
            <a:ext cx="8734264" cy="530679"/>
          </a:xfrm>
        </p:spPr>
        <p:txBody>
          <a:bodyPr/>
          <a:lstStyle/>
          <a:p>
            <a:r>
              <a:rPr lang="en-US" dirty="0" smtClean="0">
                <a:solidFill>
                  <a:schemeClr val="accent6">
                    <a:lumMod val="50000"/>
                  </a:schemeClr>
                </a:solidFill>
              </a:rPr>
              <a:t>Customer Initiative enabled by</a:t>
            </a:r>
            <a:br>
              <a:rPr lang="en-US" dirty="0" smtClean="0">
                <a:solidFill>
                  <a:schemeClr val="accent6">
                    <a:lumMod val="50000"/>
                  </a:schemeClr>
                </a:solidFill>
              </a:rPr>
            </a:br>
            <a:r>
              <a:rPr lang="en-US" dirty="0" smtClean="0">
                <a:solidFill>
                  <a:schemeClr val="accent2">
                    <a:lumMod val="50000"/>
                  </a:schemeClr>
                </a:solidFill>
              </a:rPr>
              <a:t>PTC Solution</a:t>
            </a:r>
          </a:p>
        </p:txBody>
      </p:sp>
      <p:sp>
        <p:nvSpPr>
          <p:cNvPr id="19469" name="TextBox 14"/>
          <p:cNvSpPr txBox="1">
            <a:spLocks noChangeArrowheads="1"/>
          </p:cNvSpPr>
          <p:nvPr>
            <p:custDataLst>
              <p:tags r:id="rId5"/>
            </p:custDataLst>
          </p:nvPr>
        </p:nvSpPr>
        <p:spPr bwMode="gray">
          <a:xfrm>
            <a:off x="0" y="4157658"/>
            <a:ext cx="2257424" cy="1711238"/>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Customer Challenges</a:t>
            </a:r>
            <a:r>
              <a:rPr lang="en-US" sz="2000" dirty="0" smtClean="0">
                <a:solidFill>
                  <a:schemeClr val="accent2">
                    <a:lumMod val="40000"/>
                    <a:lumOff val="60000"/>
                  </a:schemeClr>
                </a:solidFill>
              </a:rPr>
              <a:t/>
            </a:r>
            <a:br>
              <a:rPr lang="en-US" sz="2000" dirty="0" smtClean="0">
                <a:solidFill>
                  <a:schemeClr val="accent2">
                    <a:lumMod val="40000"/>
                    <a:lumOff val="60000"/>
                  </a:schemeClr>
                </a:solidFill>
              </a:rPr>
            </a:br>
            <a:endParaRPr lang="en-US" sz="20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Characterize key challenges </a:t>
            </a:r>
            <a:br>
              <a:rPr lang="en-US" sz="1600" dirty="0" smtClean="0">
                <a:solidFill>
                  <a:schemeClr val="tx1">
                    <a:lumMod val="75000"/>
                  </a:schemeClr>
                </a:solidFill>
              </a:rPr>
            </a:br>
            <a:endParaRPr lang="en-US" sz="1600" dirty="0">
              <a:solidFill>
                <a:schemeClr val="tx1">
                  <a:lumMod val="75000"/>
                </a:schemeClr>
              </a:solidFill>
            </a:endParaRPr>
          </a:p>
        </p:txBody>
      </p:sp>
      <p:sp>
        <p:nvSpPr>
          <p:cNvPr id="19470" name="TextBox 14"/>
          <p:cNvSpPr txBox="1">
            <a:spLocks noChangeArrowheads="1"/>
          </p:cNvSpPr>
          <p:nvPr>
            <p:custDataLst>
              <p:tags r:id="rId6"/>
            </p:custDataLst>
          </p:nvPr>
        </p:nvSpPr>
        <p:spPr bwMode="gray">
          <a:xfrm>
            <a:off x="4579937" y="4157658"/>
            <a:ext cx="2230438" cy="2499146"/>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Value </a:t>
            </a:r>
            <a:br>
              <a:rPr lang="en-US" sz="2000" dirty="0" smtClean="0">
                <a:solidFill>
                  <a:schemeClr val="accent4">
                    <a:lumMod val="50000"/>
                  </a:schemeClr>
                </a:solidFill>
              </a:rPr>
            </a:br>
            <a:r>
              <a:rPr lang="en-US" sz="2000" dirty="0" smtClean="0">
                <a:solidFill>
                  <a:schemeClr val="accent4">
                    <a:lumMod val="50000"/>
                  </a:schemeClr>
                </a:solidFill>
              </a:rPr>
              <a:t>Opportunities</a:t>
            </a:r>
            <a:r>
              <a:rPr lang="en-US" sz="2000" dirty="0" smtClean="0">
                <a:solidFill>
                  <a:schemeClr val="accent2">
                    <a:lumMod val="40000"/>
                    <a:lumOff val="60000"/>
                  </a:schemeClr>
                </a:solidFill>
              </a:rPr>
              <a:t/>
            </a:r>
            <a:br>
              <a:rPr lang="en-US" sz="2000" dirty="0" smtClean="0">
                <a:solidFill>
                  <a:schemeClr val="accent2">
                    <a:lumMod val="40000"/>
                    <a:lumOff val="60000"/>
                  </a:schemeClr>
                </a:solidFill>
              </a:rPr>
            </a:br>
            <a:endParaRPr lang="en-US" sz="16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Economic Value, Competitive Value, Strategic Value, Return on Investment </a:t>
            </a:r>
            <a:br>
              <a:rPr lang="en-US" sz="1600" dirty="0" smtClean="0">
                <a:solidFill>
                  <a:schemeClr val="tx1">
                    <a:lumMod val="75000"/>
                  </a:schemeClr>
                </a:solidFill>
              </a:rPr>
            </a:br>
            <a:endParaRPr lang="en-US" sz="1600" dirty="0">
              <a:solidFill>
                <a:schemeClr val="tx1">
                  <a:lumMod val="75000"/>
                </a:schemeClr>
              </a:solidFill>
            </a:endParaRPr>
          </a:p>
          <a:p>
            <a:pPr algn="ctr">
              <a:lnSpc>
                <a:spcPct val="90000"/>
              </a:lnSpc>
              <a:spcBef>
                <a:spcPct val="50000"/>
              </a:spcBef>
            </a:pPr>
            <a:endParaRPr lang="en-US" sz="1600" dirty="0">
              <a:solidFill>
                <a:schemeClr val="bg1"/>
              </a:solidFill>
            </a:endParaRPr>
          </a:p>
        </p:txBody>
      </p:sp>
      <p:sp>
        <p:nvSpPr>
          <p:cNvPr id="19471" name="TextBox 14"/>
          <p:cNvSpPr txBox="1">
            <a:spLocks noChangeArrowheads="1"/>
          </p:cNvSpPr>
          <p:nvPr>
            <p:custDataLst>
              <p:tags r:id="rId7"/>
            </p:custDataLst>
          </p:nvPr>
        </p:nvSpPr>
        <p:spPr bwMode="gray">
          <a:xfrm>
            <a:off x="6895130" y="4157658"/>
            <a:ext cx="2175164" cy="2277547"/>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PTC </a:t>
            </a:r>
            <a:br>
              <a:rPr lang="en-US" sz="2000" dirty="0" smtClean="0">
                <a:solidFill>
                  <a:schemeClr val="accent2">
                    <a:lumMod val="50000"/>
                  </a:schemeClr>
                </a:solidFill>
              </a:rPr>
            </a:br>
            <a:r>
              <a:rPr lang="en-US" sz="2000" dirty="0" smtClean="0">
                <a:solidFill>
                  <a:schemeClr val="accent2">
                    <a:lumMod val="50000"/>
                  </a:schemeClr>
                </a:solidFill>
              </a:rPr>
              <a:t>Solutions</a:t>
            </a:r>
            <a:r>
              <a:rPr lang="en-US" sz="2000" dirty="0" smtClean="0">
                <a:solidFill>
                  <a:schemeClr val="accent5"/>
                </a:solidFill>
              </a:rPr>
              <a:t/>
            </a:r>
            <a:br>
              <a:rPr lang="en-US" sz="2000" dirty="0" smtClean="0">
                <a:solidFill>
                  <a:schemeClr val="accent5"/>
                </a:solidFill>
              </a:rPr>
            </a:br>
            <a:endParaRPr lang="en-US" sz="1600" dirty="0">
              <a:solidFill>
                <a:schemeClr val="tx1">
                  <a:lumMod val="75000"/>
                </a:schemeClr>
              </a:solidFill>
            </a:endParaRPr>
          </a:p>
          <a:p>
            <a:pPr algn="ctr">
              <a:lnSpc>
                <a:spcPct val="90000"/>
              </a:lnSpc>
              <a:spcBef>
                <a:spcPct val="50000"/>
              </a:spcBef>
            </a:pPr>
            <a:r>
              <a:rPr lang="en-US" sz="1600" dirty="0" smtClean="0">
                <a:solidFill>
                  <a:schemeClr val="tx1">
                    <a:lumMod val="75000"/>
                  </a:schemeClr>
                </a:solidFill>
              </a:rPr>
              <a:t>Solutions, Processes, Best Practices, </a:t>
            </a:r>
            <a:br>
              <a:rPr lang="en-US" sz="1600" dirty="0" smtClean="0">
                <a:solidFill>
                  <a:schemeClr val="tx1">
                    <a:lumMod val="75000"/>
                  </a:schemeClr>
                </a:solidFill>
              </a:rPr>
            </a:br>
            <a:r>
              <a:rPr lang="en-US" sz="1600" dirty="0" smtClean="0">
                <a:solidFill>
                  <a:schemeClr val="tx1">
                    <a:lumMod val="75000"/>
                  </a:schemeClr>
                </a:solidFill>
              </a:rPr>
              <a:t>References &amp; Demonstrations</a:t>
            </a:r>
          </a:p>
          <a:p>
            <a:pPr algn="ctr">
              <a:lnSpc>
                <a:spcPct val="90000"/>
              </a:lnSpc>
              <a:spcBef>
                <a:spcPct val="50000"/>
              </a:spcBef>
            </a:pPr>
            <a:endParaRPr lang="en-US" sz="1600" dirty="0">
              <a:solidFill>
                <a:schemeClr val="bg1"/>
              </a:solidFill>
            </a:endParaRPr>
          </a:p>
        </p:txBody>
      </p:sp>
      <p:sp>
        <p:nvSpPr>
          <p:cNvPr id="19473" name="Rectangle 29"/>
          <p:cNvSpPr>
            <a:spLocks noChangeArrowheads="1"/>
          </p:cNvSpPr>
          <p:nvPr>
            <p:custDataLst>
              <p:tags r:id="rId8"/>
            </p:custDataLst>
          </p:nvPr>
        </p:nvSpPr>
        <p:spPr bwMode="auto">
          <a:xfrm>
            <a:off x="0" y="125588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19468" name="TextBox 14"/>
          <p:cNvSpPr txBox="1">
            <a:spLocks noChangeArrowheads="1"/>
          </p:cNvSpPr>
          <p:nvPr>
            <p:custDataLst>
              <p:tags r:id="rId9"/>
            </p:custDataLst>
          </p:nvPr>
        </p:nvSpPr>
        <p:spPr bwMode="gray">
          <a:xfrm>
            <a:off x="2373508" y="4157658"/>
            <a:ext cx="2147166" cy="2099036"/>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Business Challenges</a:t>
            </a:r>
            <a:r>
              <a:rPr lang="en-US" sz="2000" dirty="0" smtClean="0">
                <a:solidFill>
                  <a:schemeClr val="accent5"/>
                </a:solidFill>
              </a:rPr>
              <a:t/>
            </a:r>
            <a:br>
              <a:rPr lang="en-US" sz="2000" dirty="0" smtClean="0">
                <a:solidFill>
                  <a:schemeClr val="accent5"/>
                </a:solidFill>
              </a:rPr>
            </a:br>
            <a:r>
              <a:rPr lang="en-US" sz="1600" dirty="0" smtClean="0">
                <a:solidFill>
                  <a:schemeClr val="tx1">
                    <a:lumMod val="75000"/>
                  </a:schemeClr>
                </a:solidFill>
              </a:rPr>
              <a:t> </a:t>
            </a:r>
          </a:p>
          <a:p>
            <a:pPr algn="ctr">
              <a:lnSpc>
                <a:spcPct val="90000"/>
              </a:lnSpc>
              <a:spcBef>
                <a:spcPct val="50000"/>
              </a:spcBef>
            </a:pPr>
            <a:r>
              <a:rPr lang="en-US" sz="1600" dirty="0" smtClean="0">
                <a:solidFill>
                  <a:schemeClr val="tx1">
                    <a:lumMod val="75000"/>
                  </a:schemeClr>
                </a:solidFill>
              </a:rPr>
              <a:t>Outline key challenge that hinder our customers from achieving business objectives</a:t>
            </a:r>
            <a:endParaRPr lang="en-US" sz="1600" dirty="0">
              <a:solidFill>
                <a:schemeClr val="tx1">
                  <a:lumMod val="75000"/>
                </a:schemeClr>
              </a:solidFill>
            </a:endParaRPr>
          </a:p>
        </p:txBody>
      </p:sp>
      <p:sp>
        <p:nvSpPr>
          <p:cNvPr id="29" name="Rectangle 7"/>
          <p:cNvSpPr>
            <a:spLocks noGrp="1" noChangeArrowheads="1"/>
          </p:cNvSpPr>
          <p:nvPr>
            <p:ph type="ftr" sz="quarter" idx="10"/>
            <p:custDataLst>
              <p:tags r:id="rId10"/>
            </p:custDataLst>
          </p:nvPr>
        </p:nvSpPr>
        <p:spPr>
          <a:xfrm>
            <a:off x="8201025" y="6735763"/>
            <a:ext cx="585788" cy="107722"/>
          </a:xfrm>
          <a:ln/>
        </p:spPr>
        <p:txBody>
          <a:bodyPr/>
          <a:lstStyle>
            <a:lvl1pPr>
              <a:defRPr/>
            </a:lvl1pPr>
          </a:lstStyle>
          <a:p>
            <a:pPr>
              <a:defRPr/>
            </a:pPr>
            <a:r>
              <a:rPr lang="en-US" dirty="0" smtClean="0">
                <a:solidFill>
                  <a:srgbClr val="FFFFFF"/>
                </a:solidFill>
              </a:rPr>
              <a:t>© 2010  PTC</a:t>
            </a:r>
            <a:endParaRPr lang="en-US" dirty="0">
              <a:solidFill>
                <a:srgbClr val="FFFFFF"/>
              </a:solidFill>
            </a:endParaRPr>
          </a:p>
        </p:txBody>
      </p:sp>
      <p:pic>
        <p:nvPicPr>
          <p:cNvPr id="104455" name="Picture 7"/>
          <p:cNvPicPr>
            <a:picLocks noChangeAspect="1" noChangeArrowheads="1"/>
          </p:cNvPicPr>
          <p:nvPr/>
        </p:nvPicPr>
        <p:blipFill>
          <a:blip r:embed="rId21" cstate="print"/>
          <a:srcRect l="9649" t="5357"/>
          <a:stretch>
            <a:fillRect/>
          </a:stretch>
        </p:blipFill>
        <p:spPr bwMode="auto">
          <a:xfrm>
            <a:off x="863600" y="2276475"/>
            <a:ext cx="981075" cy="1009650"/>
          </a:xfrm>
          <a:prstGeom prst="rect">
            <a:avLst/>
          </a:prstGeom>
          <a:noFill/>
          <a:ln w="9525">
            <a:noFill/>
            <a:miter lim="800000"/>
            <a:headEnd/>
            <a:tailEnd/>
          </a:ln>
        </p:spPr>
      </p:pic>
      <p:pic>
        <p:nvPicPr>
          <p:cNvPr id="104460" name="Picture 12" descr="http://t3.gstatic.com/images?q=tbn:0DmfPsVzzT1GSM:http://www.jmorganmarketing.com/wp-content/uploads/2009/09/roi.jpg">
            <a:hlinkClick r:id="rId22"/>
          </p:cNvPr>
          <p:cNvPicPr>
            <a:picLocks noChangeAspect="1" noChangeArrowheads="1"/>
          </p:cNvPicPr>
          <p:nvPr/>
        </p:nvPicPr>
        <p:blipFill>
          <a:blip r:embed="rId23" cstate="print"/>
          <a:srcRect/>
          <a:stretch>
            <a:fillRect/>
          </a:stretch>
        </p:blipFill>
        <p:spPr bwMode="auto">
          <a:xfrm>
            <a:off x="5676899" y="2269331"/>
            <a:ext cx="803275" cy="1004094"/>
          </a:xfrm>
          <a:prstGeom prst="rect">
            <a:avLst/>
          </a:prstGeom>
          <a:noFill/>
        </p:spPr>
      </p:pic>
      <p:pic>
        <p:nvPicPr>
          <p:cNvPr id="26" name="Picture 25"/>
          <p:cNvPicPr>
            <a:picLocks noChangeAspect="1" noChangeArrowheads="1"/>
          </p:cNvPicPr>
          <p:nvPr/>
        </p:nvPicPr>
        <p:blipFill>
          <a:blip r:embed="rId24" cstate="print"/>
          <a:srcRect/>
          <a:stretch>
            <a:fillRect/>
          </a:stretch>
        </p:blipFill>
        <p:spPr bwMode="auto">
          <a:xfrm>
            <a:off x="2405768" y="1944565"/>
            <a:ext cx="1146448" cy="860405"/>
          </a:xfrm>
          <a:prstGeom prst="rect">
            <a:avLst/>
          </a:prstGeom>
          <a:ln w="57150" cap="sq" cmpd="thickThin">
            <a:solidFill>
              <a:srgbClr val="000000"/>
            </a:solidFill>
            <a:prstDash val="solid"/>
            <a:miter lim="800000"/>
          </a:ln>
          <a:effectLst>
            <a:innerShdw blurRad="76200">
              <a:srgbClr val="000000"/>
            </a:innerShdw>
          </a:effectLst>
        </p:spPr>
      </p:pic>
      <p:grpSp>
        <p:nvGrpSpPr>
          <p:cNvPr id="2" name="Group 30"/>
          <p:cNvGrpSpPr/>
          <p:nvPr/>
        </p:nvGrpSpPr>
        <p:grpSpPr>
          <a:xfrm>
            <a:off x="7295667" y="2063685"/>
            <a:ext cx="1428177" cy="1128259"/>
            <a:chOff x="6857517" y="2118237"/>
            <a:chExt cx="1428177" cy="1128259"/>
          </a:xfrm>
        </p:grpSpPr>
        <p:pic>
          <p:nvPicPr>
            <p:cNvPr id="28" name="Picture 79" descr="Laptop_Real IMage"/>
            <p:cNvPicPr>
              <a:picLocks noChangeAspect="1" noChangeArrowheads="1"/>
            </p:cNvPicPr>
            <p:nvPr/>
          </p:nvPicPr>
          <p:blipFill>
            <a:blip r:embed="rId25" cstate="print"/>
            <a:stretch>
              <a:fillRect/>
            </a:stretch>
          </p:blipFill>
          <p:spPr bwMode="auto">
            <a:xfrm>
              <a:off x="6857517" y="2118237"/>
              <a:ext cx="1428177" cy="1128259"/>
            </a:xfrm>
            <a:prstGeom prst="roundRect">
              <a:avLst>
                <a:gd name="adj" fmla="val 8594"/>
              </a:avLst>
            </a:prstGeom>
            <a:solidFill>
              <a:srgbClr val="FFFFFF">
                <a:shade val="85000"/>
              </a:srgbClr>
            </a:solidFill>
            <a:ln>
              <a:noFill/>
            </a:ln>
            <a:effectLst/>
          </p:spPr>
        </p:pic>
        <p:pic>
          <p:nvPicPr>
            <p:cNvPr id="30" name="Picture 75"/>
            <p:cNvPicPr>
              <a:picLocks noChangeAspect="1" noChangeArrowheads="1"/>
            </p:cNvPicPr>
            <p:nvPr/>
          </p:nvPicPr>
          <p:blipFill>
            <a:blip r:embed="rId26" cstate="print"/>
            <a:srcRect l="22320"/>
            <a:stretch>
              <a:fillRect/>
            </a:stretch>
          </p:blipFill>
          <p:spPr bwMode="auto">
            <a:xfrm>
              <a:off x="7095146" y="2256653"/>
              <a:ext cx="1043406" cy="674307"/>
            </a:xfrm>
            <a:prstGeom prst="rect">
              <a:avLst/>
            </a:prstGeom>
            <a:noFill/>
            <a:ln w="12700">
              <a:noFill/>
              <a:miter lim="800000"/>
              <a:headEnd/>
              <a:tailEnd/>
            </a:ln>
          </p:spPr>
        </p:pic>
      </p:grpSp>
      <p:grpSp>
        <p:nvGrpSpPr>
          <p:cNvPr id="3" name="Group 43"/>
          <p:cNvGrpSpPr/>
          <p:nvPr/>
        </p:nvGrpSpPr>
        <p:grpSpPr>
          <a:xfrm>
            <a:off x="2961024" y="2389339"/>
            <a:ext cx="1397955" cy="912140"/>
            <a:chOff x="2961024" y="2389339"/>
            <a:chExt cx="1397955" cy="912140"/>
          </a:xfrm>
        </p:grpSpPr>
        <p:grpSp>
          <p:nvGrpSpPr>
            <p:cNvPr id="4" name="Group 303"/>
            <p:cNvGrpSpPr>
              <a:grpSpLocks/>
            </p:cNvGrpSpPr>
            <p:nvPr/>
          </p:nvGrpSpPr>
          <p:grpSpPr bwMode="auto">
            <a:xfrm>
              <a:off x="2961024" y="2389339"/>
              <a:ext cx="1397955" cy="912140"/>
              <a:chOff x="4771" y="2194"/>
              <a:chExt cx="815" cy="358"/>
            </a:xfrm>
          </p:grpSpPr>
          <p:pic>
            <p:nvPicPr>
              <p:cNvPr id="33" name="Picture 304" descr="blueDisk"/>
              <p:cNvPicPr>
                <a:picLocks noChangeAspect="1" noChangeArrowheads="1"/>
              </p:cNvPicPr>
              <p:nvPr/>
            </p:nvPicPr>
            <p:blipFill>
              <a:blip r:embed="rId27" cstate="print">
                <a:lum contrast="-40000"/>
              </a:blip>
              <a:srcRect/>
              <a:stretch>
                <a:fillRect/>
              </a:stretch>
            </p:blipFill>
            <p:spPr bwMode="auto">
              <a:xfrm>
                <a:off x="4771" y="2194"/>
                <a:ext cx="815" cy="358"/>
              </a:xfrm>
              <a:prstGeom prst="rect">
                <a:avLst/>
              </a:prstGeom>
              <a:noFill/>
              <a:ln w="9525">
                <a:noFill/>
                <a:miter lim="800000"/>
                <a:headEnd/>
                <a:tailEnd/>
              </a:ln>
            </p:spPr>
          </p:pic>
          <p:pic>
            <p:nvPicPr>
              <p:cNvPr id="34" name="Picture 305" descr="Czech Republic">
                <a:hlinkClick r:id="rId28"/>
              </p:cNvPr>
              <p:cNvPicPr>
                <a:picLocks noChangeAspect="1" noChangeArrowheads="1"/>
              </p:cNvPicPr>
              <p:nvPr/>
            </p:nvPicPr>
            <p:blipFill>
              <a:blip r:embed="rId29" cstate="print"/>
              <a:srcRect/>
              <a:stretch>
                <a:fillRect/>
              </a:stretch>
            </p:blipFill>
            <p:spPr bwMode="auto">
              <a:xfrm>
                <a:off x="5295" y="2296"/>
                <a:ext cx="173" cy="115"/>
              </a:xfrm>
              <a:prstGeom prst="rect">
                <a:avLst/>
              </a:prstGeom>
              <a:noFill/>
            </p:spPr>
          </p:pic>
          <p:pic>
            <p:nvPicPr>
              <p:cNvPr id="35" name="Picture 306" descr="fr-lgflag"/>
              <p:cNvPicPr>
                <a:picLocks noChangeAspect="1" noChangeArrowheads="1"/>
              </p:cNvPicPr>
              <p:nvPr/>
            </p:nvPicPr>
            <p:blipFill>
              <a:blip r:embed="rId30" cstate="print"/>
              <a:srcRect/>
              <a:stretch>
                <a:fillRect/>
              </a:stretch>
            </p:blipFill>
            <p:spPr bwMode="auto">
              <a:xfrm>
                <a:off x="5082" y="2216"/>
                <a:ext cx="173" cy="115"/>
              </a:xfrm>
              <a:prstGeom prst="rect">
                <a:avLst/>
              </a:prstGeom>
              <a:noFill/>
              <a:ln w="9525">
                <a:noFill/>
                <a:miter lim="800000"/>
                <a:headEnd/>
                <a:tailEnd/>
              </a:ln>
            </p:spPr>
          </p:pic>
          <p:pic>
            <p:nvPicPr>
              <p:cNvPr id="36" name="Picture 307" descr="Spain">
                <a:hlinkClick r:id="rId31"/>
              </p:cNvPr>
              <p:cNvPicPr>
                <a:picLocks noChangeAspect="1" noChangeArrowheads="1"/>
              </p:cNvPicPr>
              <p:nvPr/>
            </p:nvPicPr>
            <p:blipFill>
              <a:blip r:embed="rId32" cstate="print"/>
              <a:srcRect/>
              <a:stretch>
                <a:fillRect/>
              </a:stretch>
            </p:blipFill>
            <p:spPr bwMode="auto">
              <a:xfrm>
                <a:off x="5071" y="2371"/>
                <a:ext cx="173" cy="115"/>
              </a:xfrm>
              <a:prstGeom prst="rect">
                <a:avLst/>
              </a:prstGeom>
              <a:noFill/>
            </p:spPr>
          </p:pic>
          <p:pic>
            <p:nvPicPr>
              <p:cNvPr id="37" name="Picture 308" descr="Japan">
                <a:hlinkClick r:id="rId33"/>
              </p:cNvPr>
              <p:cNvPicPr>
                <a:picLocks noChangeAspect="1" noChangeArrowheads="1"/>
              </p:cNvPicPr>
              <p:nvPr/>
            </p:nvPicPr>
            <p:blipFill>
              <a:blip r:embed="rId34" cstate="print"/>
              <a:srcRect/>
              <a:stretch>
                <a:fillRect/>
              </a:stretch>
            </p:blipFill>
            <p:spPr bwMode="auto">
              <a:xfrm>
                <a:off x="4836" y="2281"/>
                <a:ext cx="173" cy="115"/>
              </a:xfrm>
              <a:prstGeom prst="rect">
                <a:avLst/>
              </a:prstGeom>
              <a:noFill/>
              <a:ln w="9525">
                <a:noFill/>
                <a:miter lim="800000"/>
                <a:headEnd/>
                <a:tailEnd/>
              </a:ln>
            </p:spPr>
          </p:pic>
        </p:grpSp>
        <p:pic>
          <p:nvPicPr>
            <p:cNvPr id="3077" name="Picture 5"/>
            <p:cNvPicPr>
              <a:picLocks noChangeAspect="1" noChangeArrowheads="1"/>
            </p:cNvPicPr>
            <p:nvPr/>
          </p:nvPicPr>
          <p:blipFill>
            <a:blip r:embed="rId35" cstate="print"/>
            <a:srcRect r="27266"/>
            <a:stretch>
              <a:fillRect/>
            </a:stretch>
          </p:blipFill>
          <p:spPr bwMode="auto">
            <a:xfrm>
              <a:off x="3448713" y="2830498"/>
              <a:ext cx="340519" cy="292608"/>
            </a:xfrm>
            <a:prstGeom prst="rect">
              <a:avLst/>
            </a:prstGeom>
            <a:noFill/>
            <a:ln w="9525">
              <a:noFill/>
              <a:miter lim="800000"/>
              <a:headEnd/>
              <a:tailEnd/>
            </a:ln>
          </p:spPr>
        </p:pic>
      </p:grpSp>
      <p:sp>
        <p:nvSpPr>
          <p:cNvPr id="39" name="Rectangle 38"/>
          <p:cNvSpPr/>
          <p:nvPr/>
        </p:nvSpPr>
        <p:spPr>
          <a:xfrm>
            <a:off x="0" y="3897686"/>
            <a:ext cx="9144000" cy="45720"/>
          </a:xfrm>
          <a:prstGeom prst="rect">
            <a:avLst/>
          </a:prstGeom>
          <a:gradFill>
            <a:gsLst>
              <a:gs pos="0">
                <a:schemeClr val="accent2">
                  <a:lumMod val="75000"/>
                </a:schemeClr>
              </a:gs>
              <a:gs pos="50000">
                <a:schemeClr val="accent4">
                  <a:lumMod val="75000"/>
                </a:schemeClr>
              </a:gs>
              <a:gs pos="100000">
                <a:schemeClr val="accent5">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46" name="Oval 32"/>
          <p:cNvSpPr>
            <a:spLocks noChangeArrowheads="1"/>
          </p:cNvSpPr>
          <p:nvPr>
            <p:custDataLst>
              <p:tags r:id="rId11"/>
            </p:custDataLst>
          </p:nvPr>
        </p:nvSpPr>
        <p:spPr bwMode="auto">
          <a:xfrm>
            <a:off x="7933500"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47" name="Oval 34"/>
          <p:cNvSpPr>
            <a:spLocks noChangeArrowheads="1"/>
          </p:cNvSpPr>
          <p:nvPr>
            <p:custDataLst>
              <p:tags r:id="rId12"/>
            </p:custDataLst>
          </p:nvPr>
        </p:nvSpPr>
        <p:spPr bwMode="auto">
          <a:xfrm>
            <a:off x="5645944"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48" name="Oval 47"/>
          <p:cNvSpPr/>
          <p:nvPr>
            <p:custDataLst>
              <p:tags r:id="rId13"/>
            </p:custDataLst>
          </p:nvPr>
        </p:nvSpPr>
        <p:spPr bwMode="auto">
          <a:xfrm>
            <a:off x="3422651" y="3871334"/>
            <a:ext cx="98425" cy="98425"/>
          </a:xfrm>
          <a:prstGeom prst="ellipse">
            <a:avLst/>
          </a:prstGeom>
          <a:solidFill>
            <a:schemeClr val="accent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2400">
              <a:ea typeface="ＭＳ Ｐゴシック" pitchFamily="34" charset="-128"/>
            </a:endParaRPr>
          </a:p>
        </p:txBody>
      </p:sp>
      <p:sp>
        <p:nvSpPr>
          <p:cNvPr id="49" name="Oval 36"/>
          <p:cNvSpPr>
            <a:spLocks noChangeArrowheads="1"/>
          </p:cNvSpPr>
          <p:nvPr>
            <p:custDataLst>
              <p:tags r:id="rId14"/>
            </p:custDataLst>
          </p:nvPr>
        </p:nvSpPr>
        <p:spPr bwMode="auto">
          <a:xfrm>
            <a:off x="1123806"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6480" y="1476994"/>
            <a:ext cx="3663612" cy="5029200"/>
          </a:xfrm>
        </p:spPr>
        <p:txBody>
          <a:bodyPr/>
          <a:lstStyle/>
          <a:p>
            <a:pPr>
              <a:buNone/>
            </a:pPr>
            <a:r>
              <a:rPr lang="en-US" dirty="0" smtClean="0"/>
              <a:t>Example 1</a:t>
            </a:r>
            <a:br>
              <a:rPr lang="en-US" dirty="0" smtClean="0"/>
            </a:br>
            <a:endParaRPr lang="en-US" sz="4000" dirty="0" smtClean="0"/>
          </a:p>
          <a:p>
            <a:pPr>
              <a:buNone/>
            </a:pPr>
            <a:r>
              <a:rPr lang="en-US" dirty="0" smtClean="0"/>
              <a:t>Example 2</a:t>
            </a:r>
            <a:br>
              <a:rPr lang="en-US" dirty="0" smtClean="0"/>
            </a:br>
            <a:endParaRPr lang="en-US" sz="4000" dirty="0" smtClean="0"/>
          </a:p>
          <a:p>
            <a:pPr>
              <a:buNone/>
            </a:pPr>
            <a:r>
              <a:rPr lang="en-US" dirty="0" smtClean="0"/>
              <a:t>Example 3</a:t>
            </a:r>
            <a:br>
              <a:rPr lang="en-US" dirty="0" smtClean="0"/>
            </a:br>
            <a:endParaRPr lang="en-US" sz="4000" dirty="0" smtClean="0"/>
          </a:p>
          <a:p>
            <a:pPr>
              <a:buNone/>
            </a:pPr>
            <a:r>
              <a:rPr lang="en-US" dirty="0" smtClean="0"/>
              <a:t>Example 4</a:t>
            </a:r>
            <a:br>
              <a:rPr lang="en-US" dirty="0" smtClean="0"/>
            </a:br>
            <a:endParaRPr lang="en-US" sz="4000" dirty="0" smtClean="0"/>
          </a:p>
          <a:p>
            <a:pPr>
              <a:buNone/>
            </a:pPr>
            <a:r>
              <a:rPr lang="en-US" dirty="0" smtClean="0"/>
              <a:t>Example 5</a:t>
            </a:r>
          </a:p>
          <a:p>
            <a:pPr>
              <a:buNone/>
            </a:pPr>
            <a:endParaRPr lang="en-US" dirty="0"/>
          </a:p>
        </p:txBody>
      </p:sp>
      <p:sp>
        <p:nvSpPr>
          <p:cNvPr id="4" name="Subtitle 3"/>
          <p:cNvSpPr>
            <a:spLocks noGrp="1"/>
          </p:cNvSpPr>
          <p:nvPr>
            <p:ph type="subTitle" idx="15"/>
          </p:nvPr>
        </p:nvSpPr>
        <p:spPr/>
        <p:txBody>
          <a:bodyPr/>
          <a:lstStyle/>
          <a:p>
            <a:r>
              <a:rPr lang="en-US" i="1" dirty="0" smtClean="0"/>
              <a:t>“Customer Quote” capturing the essence of the challenges</a:t>
            </a:r>
            <a:endParaRPr lang="en-US" i="1" dirty="0"/>
          </a:p>
        </p:txBody>
      </p:sp>
      <p:sp>
        <p:nvSpPr>
          <p:cNvPr id="5" name="Footer Placeholder 4"/>
          <p:cNvSpPr>
            <a:spLocks noGrp="1"/>
          </p:cNvSpPr>
          <p:nvPr>
            <p:ph type="ftr" sz="quarter" idx="3"/>
          </p:nvPr>
        </p:nvSpPr>
        <p:spPr/>
        <p:txBody>
          <a:bodyPr/>
          <a:lstStyle/>
          <a:p>
            <a:endParaRPr lang="en-US" dirty="0"/>
          </a:p>
        </p:txBody>
      </p:sp>
      <p:pic>
        <p:nvPicPr>
          <p:cNvPr id="70658" name="Picture 2" descr="D:\User Profiles\brud.PTCNET\Local Settings\Temporary Internet Files\Content.IE5\G6KSAR6V\MC900048141[1].wmf"/>
          <p:cNvPicPr>
            <a:picLocks noChangeAspect="1" noChangeArrowheads="1"/>
          </p:cNvPicPr>
          <p:nvPr/>
        </p:nvPicPr>
        <p:blipFill>
          <a:blip r:embed="rId10" cstate="print"/>
          <a:srcRect/>
          <a:stretch>
            <a:fillRect/>
          </a:stretch>
        </p:blipFill>
        <p:spPr bwMode="auto">
          <a:xfrm>
            <a:off x="311807" y="1403036"/>
            <a:ext cx="766222" cy="628944"/>
          </a:xfrm>
          <a:prstGeom prst="rect">
            <a:avLst/>
          </a:prstGeom>
          <a:noFill/>
          <a:effectLst>
            <a:outerShdw blurRad="76200" dist="12700" dir="2700000" sy="-23000" kx="-800400" algn="bl" rotWithShape="0">
              <a:prstClr val="black">
                <a:alpha val="20000"/>
              </a:prstClr>
            </a:outerShdw>
          </a:effectLst>
        </p:spPr>
      </p:pic>
      <p:pic>
        <p:nvPicPr>
          <p:cNvPr id="7" name="Picture 6" descr="D:\User Profiles\brud.PTCNET\Local Settings\Temporary Internet Files\Content.IE5\XMY6PNYP\MC900431643[1].PNG"/>
          <p:cNvPicPr>
            <a:picLocks noChangeAspect="1" noChangeArrowheads="1"/>
          </p:cNvPicPr>
          <p:nvPr/>
        </p:nvPicPr>
        <p:blipFill>
          <a:blip r:embed="rId11" cstate="print"/>
          <a:srcRect/>
          <a:stretch>
            <a:fillRect/>
          </a:stretch>
        </p:blipFill>
        <p:spPr bwMode="auto">
          <a:xfrm>
            <a:off x="4175738" y="2182707"/>
            <a:ext cx="914400" cy="914400"/>
          </a:xfrm>
          <a:prstGeom prst="rect">
            <a:avLst/>
          </a:prstGeom>
          <a:noFill/>
        </p:spPr>
      </p:pic>
      <p:pic>
        <p:nvPicPr>
          <p:cNvPr id="70661" name="Picture 5" descr="D:\User Profiles\brud.PTCNET\Local Settings\Temporary Internet Files\Content.IE5\TNJGMYM1\MC900354155[1].wmf"/>
          <p:cNvPicPr>
            <a:picLocks noChangeAspect="1" noChangeArrowheads="1"/>
          </p:cNvPicPr>
          <p:nvPr/>
        </p:nvPicPr>
        <p:blipFill>
          <a:blip r:embed="rId12" cstate="print"/>
          <a:srcRect/>
          <a:stretch>
            <a:fillRect/>
          </a:stretch>
        </p:blipFill>
        <p:spPr bwMode="auto">
          <a:xfrm>
            <a:off x="237718" y="3427101"/>
            <a:ext cx="914400" cy="829616"/>
          </a:xfrm>
          <a:prstGeom prst="rect">
            <a:avLst/>
          </a:prstGeom>
          <a:noFill/>
        </p:spPr>
      </p:pic>
      <p:pic>
        <p:nvPicPr>
          <p:cNvPr id="70662" name="Picture 6" descr="D:\User Profiles\brud.PTCNET\Local Settings\Temporary Internet Files\Content.IE5\9JH132QO\MC900294214[1].wmf"/>
          <p:cNvPicPr>
            <a:picLocks noChangeAspect="1" noChangeArrowheads="1"/>
          </p:cNvPicPr>
          <p:nvPr/>
        </p:nvPicPr>
        <p:blipFill>
          <a:blip r:embed="rId13" cstate="print"/>
          <a:srcRect/>
          <a:stretch>
            <a:fillRect/>
          </a:stretch>
        </p:blipFill>
        <p:spPr bwMode="auto">
          <a:xfrm>
            <a:off x="237718" y="5642454"/>
            <a:ext cx="914400" cy="721222"/>
          </a:xfrm>
          <a:prstGeom prst="rect">
            <a:avLst/>
          </a:prstGeom>
          <a:noFill/>
          <a:effectLst>
            <a:outerShdw blurRad="76200" dist="12700" dir="2700000" sy="-23000" kx="-800400" algn="bl" rotWithShape="0">
              <a:prstClr val="black">
                <a:alpha val="20000"/>
              </a:prstClr>
            </a:outerShdw>
          </a:effectLst>
        </p:spPr>
      </p:pic>
      <p:pic>
        <p:nvPicPr>
          <p:cNvPr id="80898" name="Picture 2" descr="D:\User Profiles\brud.PTCNET\Local Settings\Temporary Internet Files\Content.IE5\B51ZT991\MC900442000[1].png"/>
          <p:cNvPicPr>
            <a:picLocks noChangeAspect="1" noChangeArrowheads="1"/>
          </p:cNvPicPr>
          <p:nvPr/>
        </p:nvPicPr>
        <p:blipFill>
          <a:blip r:embed="rId14" cstate="print"/>
          <a:srcRect/>
          <a:stretch>
            <a:fillRect/>
          </a:stretch>
        </p:blipFill>
        <p:spPr bwMode="auto">
          <a:xfrm>
            <a:off x="5684943" y="2028749"/>
            <a:ext cx="3112547" cy="3112547"/>
          </a:xfrm>
          <a:prstGeom prst="rect">
            <a:avLst/>
          </a:prstGeom>
          <a:noFill/>
        </p:spPr>
      </p:pic>
      <p:sp>
        <p:nvSpPr>
          <p:cNvPr id="22" name="TextBox 14"/>
          <p:cNvSpPr txBox="1">
            <a:spLocks noChangeArrowheads="1"/>
          </p:cNvSpPr>
          <p:nvPr>
            <p:custDataLst>
              <p:tags r:id="rId1"/>
            </p:custDataLst>
          </p:nvPr>
        </p:nvSpPr>
        <p:spPr bwMode="gray">
          <a:xfrm>
            <a:off x="0" y="50510"/>
            <a:ext cx="2257424" cy="646331"/>
          </a:xfrm>
          <a:prstGeom prst="rect">
            <a:avLst/>
          </a:prstGeom>
          <a:noFill/>
          <a:ln w="9525">
            <a:noFill/>
            <a:miter lim="800000"/>
            <a:headEnd/>
            <a:tailEnd/>
          </a:ln>
        </p:spPr>
        <p:txBody>
          <a:bodyPr wrap="square">
            <a:spAutoFit/>
          </a:bodyPr>
          <a:lstStyle/>
          <a:p>
            <a:pPr algn="ctr">
              <a:lnSpc>
                <a:spcPct val="90000"/>
              </a:lnSpc>
              <a:spcBef>
                <a:spcPct val="50000"/>
              </a:spcBef>
            </a:pPr>
            <a:r>
              <a:rPr lang="en-US" sz="2000" b="1" i="1" dirty="0" smtClean="0">
                <a:solidFill>
                  <a:schemeClr val="accent3">
                    <a:lumMod val="50000"/>
                  </a:schemeClr>
                </a:solidFill>
              </a:rPr>
              <a:t>Customer Challenges</a:t>
            </a:r>
            <a:endParaRPr lang="en-US" sz="1600" b="1" i="1" dirty="0">
              <a:solidFill>
                <a:schemeClr val="accent3">
                  <a:lumMod val="50000"/>
                </a:schemeClr>
              </a:solidFill>
            </a:endParaRPr>
          </a:p>
        </p:txBody>
      </p:sp>
      <p:sp>
        <p:nvSpPr>
          <p:cNvPr id="23" name="TextBox 14"/>
          <p:cNvSpPr txBox="1">
            <a:spLocks noChangeArrowheads="1"/>
          </p:cNvSpPr>
          <p:nvPr>
            <p:custDataLst>
              <p:tags r:id="rId2"/>
            </p:custDataLst>
          </p:nvPr>
        </p:nvSpPr>
        <p:spPr bwMode="gray">
          <a:xfrm>
            <a:off x="4301848" y="140548"/>
            <a:ext cx="2230438"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Value </a:t>
            </a:r>
            <a:br>
              <a:rPr lang="en-US" sz="1600" dirty="0" smtClean="0">
                <a:solidFill>
                  <a:schemeClr val="accent5">
                    <a:lumMod val="75000"/>
                  </a:schemeClr>
                </a:solidFill>
              </a:rPr>
            </a:br>
            <a:r>
              <a:rPr lang="en-US" sz="1600" dirty="0" smtClean="0">
                <a:solidFill>
                  <a:schemeClr val="accent5">
                    <a:lumMod val="75000"/>
                  </a:schemeClr>
                </a:solidFill>
              </a:rPr>
              <a:t>Opportunities</a:t>
            </a:r>
            <a:endParaRPr lang="en-US" sz="1200" dirty="0">
              <a:solidFill>
                <a:schemeClr val="accent5">
                  <a:lumMod val="75000"/>
                </a:schemeClr>
              </a:solidFill>
            </a:endParaRPr>
          </a:p>
        </p:txBody>
      </p:sp>
      <p:sp>
        <p:nvSpPr>
          <p:cNvPr id="24" name="TextBox 14"/>
          <p:cNvSpPr txBox="1">
            <a:spLocks noChangeArrowheads="1"/>
          </p:cNvSpPr>
          <p:nvPr>
            <p:custDataLst>
              <p:tags r:id="rId3"/>
            </p:custDataLst>
          </p:nvPr>
        </p:nvSpPr>
        <p:spPr bwMode="gray">
          <a:xfrm>
            <a:off x="6480916" y="140548"/>
            <a:ext cx="2175164"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PTC </a:t>
            </a:r>
            <a:br>
              <a:rPr lang="en-US" sz="1600" dirty="0" smtClean="0">
                <a:solidFill>
                  <a:schemeClr val="accent5">
                    <a:lumMod val="75000"/>
                  </a:schemeClr>
                </a:solidFill>
              </a:rPr>
            </a:br>
            <a:r>
              <a:rPr lang="en-US" sz="1600" dirty="0" smtClean="0">
                <a:solidFill>
                  <a:schemeClr val="accent5">
                    <a:lumMod val="75000"/>
                  </a:schemeClr>
                </a:solidFill>
              </a:rPr>
              <a:t>Solutions</a:t>
            </a:r>
            <a:endParaRPr lang="en-US" sz="1200" dirty="0">
              <a:solidFill>
                <a:schemeClr val="accent5">
                  <a:lumMod val="75000"/>
                </a:schemeClr>
              </a:solidFill>
            </a:endParaRPr>
          </a:p>
        </p:txBody>
      </p:sp>
      <p:sp>
        <p:nvSpPr>
          <p:cNvPr id="25" name="TextBox 14"/>
          <p:cNvSpPr txBox="1">
            <a:spLocks noChangeArrowheads="1"/>
          </p:cNvSpPr>
          <p:nvPr>
            <p:custDataLst>
              <p:tags r:id="rId4"/>
            </p:custDataLst>
          </p:nvPr>
        </p:nvSpPr>
        <p:spPr bwMode="gray">
          <a:xfrm>
            <a:off x="2206053" y="158947"/>
            <a:ext cx="2147166" cy="535531"/>
          </a:xfrm>
          <a:prstGeom prst="rect">
            <a:avLst/>
          </a:prstGeom>
          <a:noFill/>
          <a:ln w="9525">
            <a:noFill/>
            <a:miter lim="800000"/>
            <a:headEnd/>
            <a:tailEnd/>
          </a:ln>
        </p:spPr>
        <p:txBody>
          <a:bodyPr wrap="square">
            <a:spAutoFit/>
          </a:bodyPr>
          <a:lstStyle/>
          <a:p>
            <a:pPr algn="ctr">
              <a:lnSpc>
                <a:spcPct val="90000"/>
              </a:lnSpc>
              <a:spcBef>
                <a:spcPct val="50000"/>
              </a:spcBef>
            </a:pPr>
            <a:r>
              <a:rPr lang="en-US" sz="1600" dirty="0" smtClean="0">
                <a:solidFill>
                  <a:schemeClr val="accent5">
                    <a:lumMod val="75000"/>
                  </a:schemeClr>
                </a:solidFill>
              </a:rPr>
              <a:t>Business </a:t>
            </a:r>
            <a:br>
              <a:rPr lang="en-US" sz="1600" dirty="0" smtClean="0">
                <a:solidFill>
                  <a:schemeClr val="accent5">
                    <a:lumMod val="75000"/>
                  </a:schemeClr>
                </a:solidFill>
              </a:rPr>
            </a:br>
            <a:r>
              <a:rPr lang="en-US" sz="1600" dirty="0" smtClean="0">
                <a:solidFill>
                  <a:schemeClr val="accent5">
                    <a:lumMod val="75000"/>
                  </a:schemeClr>
                </a:solidFill>
              </a:rPr>
              <a:t>Challenges</a:t>
            </a:r>
            <a:endParaRPr lang="en-US" sz="1200" dirty="0">
              <a:solidFill>
                <a:schemeClr val="accent5">
                  <a:lumMod val="75000"/>
                </a:schemeClr>
              </a:solidFill>
            </a:endParaRPr>
          </a:p>
        </p:txBody>
      </p:sp>
      <p:pic>
        <p:nvPicPr>
          <p:cNvPr id="301057" name="Picture 1"/>
          <p:cNvPicPr>
            <a:picLocks noChangeAspect="1" noChangeArrowheads="1"/>
          </p:cNvPicPr>
          <p:nvPr/>
        </p:nvPicPr>
        <p:blipFill>
          <a:blip r:embed="rId15" cstate="print"/>
          <a:srcRect/>
          <a:stretch>
            <a:fillRect/>
          </a:stretch>
        </p:blipFill>
        <p:spPr bwMode="auto">
          <a:xfrm>
            <a:off x="4048972" y="4747296"/>
            <a:ext cx="1167940" cy="522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Oval 32"/>
          <p:cNvSpPr>
            <a:spLocks noChangeArrowheads="1"/>
          </p:cNvSpPr>
          <p:nvPr>
            <p:custDataLst>
              <p:tags r:id="rId5"/>
            </p:custDataLst>
          </p:nvPr>
        </p:nvSpPr>
        <p:spPr bwMode="auto">
          <a:xfrm>
            <a:off x="7567740"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7" name="Oval 34"/>
          <p:cNvSpPr>
            <a:spLocks noChangeArrowheads="1"/>
          </p:cNvSpPr>
          <p:nvPr>
            <p:custDataLst>
              <p:tags r:id="rId6"/>
            </p:custDataLst>
          </p:nvPr>
        </p:nvSpPr>
        <p:spPr bwMode="auto">
          <a:xfrm>
            <a:off x="5402104" y="769994"/>
            <a:ext cx="98425" cy="98425"/>
          </a:xfrm>
          <a:prstGeom prst="ellipse">
            <a:avLst/>
          </a:prstGeom>
          <a:solidFill>
            <a:schemeClr val="accent1">
              <a:lumMod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8" name="Oval 27"/>
          <p:cNvSpPr/>
          <p:nvPr>
            <p:custDataLst>
              <p:tags r:id="rId7"/>
            </p:custDataLst>
          </p:nvPr>
        </p:nvSpPr>
        <p:spPr bwMode="auto">
          <a:xfrm>
            <a:off x="3232151" y="769994"/>
            <a:ext cx="98425" cy="98425"/>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9" name="Oval 36"/>
          <p:cNvSpPr>
            <a:spLocks noChangeArrowheads="1"/>
          </p:cNvSpPr>
          <p:nvPr>
            <p:custDataLst>
              <p:tags r:id="rId8"/>
            </p:custDataLst>
          </p:nvPr>
        </p:nvSpPr>
        <p:spPr bwMode="auto">
          <a:xfrm>
            <a:off x="1001885" y="754753"/>
            <a:ext cx="137160" cy="137160"/>
          </a:xfrm>
          <a:prstGeom prst="ellipse">
            <a:avLst/>
          </a:prstGeom>
          <a:solidFill>
            <a:schemeClr val="accent5">
              <a:lumMod val="50000"/>
            </a:schemeClr>
          </a:solidFill>
          <a:ln w="9525" algn="ctr">
            <a:noFill/>
            <a:round/>
            <a:headEnd/>
            <a:tailEnd/>
          </a:ln>
        </p:spPr>
        <p:txBody>
          <a:bodyPr/>
          <a:lstStyle/>
          <a:p>
            <a:pPr eaLnBrk="0" hangingPunct="0"/>
            <a:endParaRPr lang="en-US" sz="2800">
              <a:ea typeface="ＭＳ Ｐゴシック"/>
              <a:cs typeface="ＭＳ Ｐゴシック"/>
            </a:endParaRPr>
          </a:p>
        </p:txBody>
      </p:sp>
      <p:grpSp>
        <p:nvGrpSpPr>
          <p:cNvPr id="33" name="Group 32"/>
          <p:cNvGrpSpPr/>
          <p:nvPr/>
        </p:nvGrpSpPr>
        <p:grpSpPr>
          <a:xfrm>
            <a:off x="304800" y="76201"/>
            <a:ext cx="8653539" cy="1870294"/>
            <a:chOff x="304800" y="76201"/>
            <a:chExt cx="8653539" cy="1870294"/>
          </a:xfrm>
        </p:grpSpPr>
        <p:sp>
          <p:nvSpPr>
            <p:cNvPr id="19" name="Rectangle 18"/>
            <p:cNvSpPr/>
            <p:nvPr/>
          </p:nvSpPr>
          <p:spPr>
            <a:xfrm>
              <a:off x="304800" y="76201"/>
              <a:ext cx="7788998" cy="620916"/>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accent4">
                    <a:lumMod val="75000"/>
                  </a:schemeClr>
                </a:solidFill>
              </a:endParaRPr>
            </a:p>
          </p:txBody>
        </p:sp>
        <p:sp>
          <p:nvSpPr>
            <p:cNvPr id="20" name="TextBox 19"/>
            <p:cNvSpPr txBox="1"/>
            <p:nvPr/>
          </p:nvSpPr>
          <p:spPr>
            <a:xfrm>
              <a:off x="6717671" y="1376127"/>
              <a:ext cx="2240668" cy="570368"/>
            </a:xfrm>
            <a:prstGeom prst="rect">
              <a:avLst/>
            </a:prstGeom>
            <a:noFill/>
            <a:ln w="38100">
              <a:solidFill>
                <a:schemeClr val="accent2">
                  <a:lumMod val="50000"/>
                </a:schemeClr>
              </a:solidFill>
            </a:ln>
          </p:spPr>
          <p:txBody>
            <a:bodyPr wrap="square" lIns="0" tIns="0" rIns="0" bIns="0" rtlCol="0" anchor="ctr">
              <a:noAutofit/>
            </a:bodyPr>
            <a:lstStyle/>
            <a:p>
              <a:pPr algn="ctr"/>
              <a:r>
                <a:rPr lang="en-US" sz="1400" dirty="0" smtClean="0">
                  <a:solidFill>
                    <a:schemeClr val="accent1">
                      <a:lumMod val="75000"/>
                    </a:schemeClr>
                  </a:solidFill>
                </a:rPr>
                <a:t>Roadmap of the </a:t>
              </a:r>
              <a:br>
                <a:rPr lang="en-US" sz="1400" dirty="0" smtClean="0">
                  <a:solidFill>
                    <a:schemeClr val="accent1">
                      <a:lumMod val="75000"/>
                    </a:schemeClr>
                  </a:solidFill>
                </a:rPr>
              </a:br>
              <a:r>
                <a:rPr lang="en-US" sz="1400" dirty="0" smtClean="0">
                  <a:solidFill>
                    <a:schemeClr val="accent1">
                      <a:lumMod val="75000"/>
                    </a:schemeClr>
                  </a:solidFill>
                </a:rPr>
                <a:t>concepts to be covered</a:t>
              </a:r>
            </a:p>
          </p:txBody>
        </p:sp>
        <p:cxnSp>
          <p:nvCxnSpPr>
            <p:cNvPr id="32" name="Straight Connector 31"/>
            <p:cNvCxnSpPr/>
            <p:nvPr/>
          </p:nvCxnSpPr>
          <p:spPr>
            <a:xfrm rot="16200000" flipH="1">
              <a:off x="6894215" y="710695"/>
              <a:ext cx="669955" cy="642797"/>
            </a:xfrm>
            <a:prstGeom prst="lin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065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066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105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0662"/>
                                        </p:tgtEl>
                                        <p:attrNameLst>
                                          <p:attrName>style.visibility</p:attrName>
                                        </p:attrNameLst>
                                      </p:cBhvr>
                                      <p:to>
                                        <p:strVal val="visible"/>
                                      </p:to>
                                    </p:set>
                                  </p:childTnLst>
                                </p:cTn>
                              </p:par>
                            </p:childTnLst>
                          </p:cTn>
                        </p:par>
                        <p:par>
                          <p:cTn id="30" fill="hold">
                            <p:stCondLst>
                              <p:cond delay="0"/>
                            </p:stCondLst>
                            <p:childTnLst>
                              <p:par>
                                <p:cTn id="31" presetID="10" presetClass="entr" presetSubtype="0" fill="hold" nodeType="afterEffect">
                                  <p:stCondLst>
                                    <p:cond delay="500"/>
                                  </p:stCondLst>
                                  <p:childTnLst>
                                    <p:set>
                                      <p:cBhvr>
                                        <p:cTn id="32" dur="1" fill="hold">
                                          <p:stCondLst>
                                            <p:cond delay="0"/>
                                          </p:stCondLst>
                                        </p:cTn>
                                        <p:tgtEl>
                                          <p:spTgt spid="80898"/>
                                        </p:tgtEl>
                                        <p:attrNameLst>
                                          <p:attrName>style.visibility</p:attrName>
                                        </p:attrNameLst>
                                      </p:cBhvr>
                                      <p:to>
                                        <p:strVal val="visible"/>
                                      </p:to>
                                    </p:set>
                                    <p:animEffect transition="in" filter="fade">
                                      <p:cBhvr>
                                        <p:cTn id="33" dur="2000"/>
                                        <p:tgtEl>
                                          <p:spTgt spid="8089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0" nodeType="clickEffect">
                                  <p:stCondLst>
                                    <p:cond delay="0"/>
                                  </p:stCondLst>
                                  <p:childTnLst>
                                    <p:animClr clrSpc="rgb">
                                      <p:cBhvr override="childStyle">
                                        <p:cTn id="37" dur="1000" fill="hold"/>
                                        <p:tgtEl>
                                          <p:spTgt spid="25"/>
                                        </p:tgtEl>
                                        <p:attrNameLst>
                                          <p:attrName>style.color</p:attrName>
                                        </p:attrNameLst>
                                      </p:cBhvr>
                                      <p:to>
                                        <a:srgbClr val="006666"/>
                                      </p:to>
                                    </p:animClr>
                                  </p:childTnLst>
                                </p:cTn>
                              </p:par>
                            </p:childTnLst>
                          </p:cTn>
                        </p:par>
                        <p:par>
                          <p:cTn id="38" fill="hold">
                            <p:stCondLst>
                              <p:cond delay="1000"/>
                            </p:stCondLst>
                            <p:childTnLst>
                              <p:par>
                                <p:cTn id="39" presetID="3" presetClass="emph" presetSubtype="2" fill="hold" grpId="0" nodeType="afterEffect">
                                  <p:stCondLst>
                                    <p:cond delay="0"/>
                                  </p:stCondLst>
                                  <p:childTnLst>
                                    <p:animClr clrSpc="rgb">
                                      <p:cBhvr override="childStyle">
                                        <p:cTn id="40" dur="1000" fill="hold"/>
                                        <p:tgtEl>
                                          <p:spTgt spid="23"/>
                                        </p:tgtEl>
                                        <p:attrNameLst>
                                          <p:attrName>style.color</p:attrName>
                                        </p:attrNameLst>
                                      </p:cBhvr>
                                      <p:to>
                                        <a:srgbClr val="006666"/>
                                      </p:to>
                                    </p:animClr>
                                  </p:childTnLst>
                                </p:cTn>
                              </p:par>
                            </p:childTnLst>
                          </p:cTn>
                        </p:par>
                        <p:par>
                          <p:cTn id="41" fill="hold">
                            <p:stCondLst>
                              <p:cond delay="2000"/>
                            </p:stCondLst>
                            <p:childTnLst>
                              <p:par>
                                <p:cTn id="42" presetID="3" presetClass="emph" presetSubtype="2" fill="hold" grpId="0" nodeType="afterEffect">
                                  <p:stCondLst>
                                    <p:cond delay="0"/>
                                  </p:stCondLst>
                                  <p:childTnLst>
                                    <p:animClr clrSpc="rgb">
                                      <p:cBhvr override="childStyle">
                                        <p:cTn id="43" dur="1000" fill="hold"/>
                                        <p:tgtEl>
                                          <p:spTgt spid="24"/>
                                        </p:tgtEl>
                                        <p:attrNameLst>
                                          <p:attrName>style.color</p:attrName>
                                        </p:attrNameLst>
                                      </p:cBhvr>
                                      <p:to>
                                        <a:srgbClr val="00666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7" cstate="print"/>
          <a:srcRect/>
          <a:stretch>
            <a:fillRect/>
          </a:stretch>
        </p:blipFill>
        <p:spPr bwMode="auto">
          <a:xfrm>
            <a:off x="4114242" y="1076369"/>
            <a:ext cx="2286000" cy="1708099"/>
          </a:xfrm>
          <a:prstGeom prst="rect">
            <a:avLst/>
          </a:prstGeom>
          <a:noFill/>
          <a:ln w="9525">
            <a:solidFill>
              <a:schemeClr val="tx1">
                <a:lumMod val="50000"/>
              </a:schemeClr>
            </a:solidFill>
            <a:miter lim="800000"/>
            <a:headEnd/>
            <a:tailEnd/>
          </a:ln>
        </p:spPr>
      </p:pic>
      <p:pic>
        <p:nvPicPr>
          <p:cNvPr id="164870" name="Picture 6"/>
          <p:cNvPicPr>
            <a:picLocks noChangeAspect="1" noChangeArrowheads="1"/>
          </p:cNvPicPr>
          <p:nvPr/>
        </p:nvPicPr>
        <p:blipFill>
          <a:blip r:embed="rId8" cstate="print"/>
          <a:srcRect/>
          <a:stretch>
            <a:fillRect/>
          </a:stretch>
        </p:blipFill>
        <p:spPr bwMode="auto">
          <a:xfrm>
            <a:off x="4889819" y="2320302"/>
            <a:ext cx="2286000" cy="1656038"/>
          </a:xfrm>
          <a:prstGeom prst="rect">
            <a:avLst/>
          </a:prstGeom>
          <a:noFill/>
          <a:ln w="9525">
            <a:solidFill>
              <a:schemeClr val="tx1">
                <a:lumMod val="50000"/>
              </a:schemeClr>
            </a:solidFill>
            <a:miter lim="800000"/>
            <a:headEnd/>
            <a:tailEnd/>
          </a:ln>
        </p:spPr>
      </p:pic>
      <p:graphicFrame>
        <p:nvGraphicFramePr>
          <p:cNvPr id="19" name="Object 18" hidden="1"/>
          <p:cNvGraphicFramePr>
            <a:graphicFrameLocks/>
          </p:cNvGraphicFramePr>
          <p:nvPr/>
        </p:nvGraphicFramePr>
        <p:xfrm>
          <a:off x="0" y="0"/>
          <a:ext cx="158750" cy="158750"/>
        </p:xfrm>
        <a:graphic>
          <a:graphicData uri="http://schemas.openxmlformats.org/presentationml/2006/ole">
            <p:oleObj spid="_x0000_s311298" name="think-cell Slide" r:id="rId9" imgW="0" imgH="0" progId="">
              <p:embed/>
            </p:oleObj>
          </a:graphicData>
        </a:graphic>
      </p:graphicFrame>
      <p:sp>
        <p:nvSpPr>
          <p:cNvPr id="2" name="Title 1"/>
          <p:cNvSpPr>
            <a:spLocks noGrp="1"/>
          </p:cNvSpPr>
          <p:nvPr>
            <p:ph type="title" idx="4294967295"/>
            <p:custDataLst>
              <p:tags r:id="rId2"/>
            </p:custDataLst>
          </p:nvPr>
        </p:nvSpPr>
        <p:spPr>
          <a:xfrm>
            <a:off x="180546" y="207149"/>
            <a:ext cx="8445500" cy="381000"/>
          </a:xfrm>
        </p:spPr>
        <p:txBody>
          <a:bodyPr/>
          <a:lstStyle/>
          <a:p>
            <a:r>
              <a:rPr lang="en-US" dirty="0" smtClean="0">
                <a:solidFill>
                  <a:schemeClr val="accent6">
                    <a:lumMod val="50000"/>
                  </a:schemeClr>
                </a:solidFill>
              </a:rPr>
              <a:t>Holden Value Based Presentation Template</a:t>
            </a:r>
            <a:endParaRPr lang="en-US" dirty="0">
              <a:solidFill>
                <a:schemeClr val="accent6">
                  <a:lumMod val="50000"/>
                </a:schemeClr>
              </a:solidFill>
            </a:endParaRPr>
          </a:p>
        </p:txBody>
      </p:sp>
      <p:graphicFrame>
        <p:nvGraphicFramePr>
          <p:cNvPr id="6" name="Content Placeholder 5"/>
          <p:cNvGraphicFramePr>
            <a:graphicFrameLocks noGrp="1"/>
          </p:cNvGraphicFramePr>
          <p:nvPr>
            <p:ph idx="1"/>
            <p:custDataLst>
              <p:tags r:id="rId3"/>
            </p:custDataLst>
          </p:nvPr>
        </p:nvGraphicFramePr>
        <p:xfrm>
          <a:off x="89940" y="1454697"/>
          <a:ext cx="4114800" cy="5027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Footer Placeholder 3"/>
          <p:cNvSpPr>
            <a:spLocks noGrp="1"/>
          </p:cNvSpPr>
          <p:nvPr>
            <p:ph type="ftr" sz="quarter" idx="10"/>
            <p:custDataLst>
              <p:tags r:id="rId4"/>
            </p:custDataLst>
          </p:nvPr>
        </p:nvSpPr>
        <p:spPr/>
        <p:txBody>
          <a:bodyPr/>
          <a:lstStyle/>
          <a:p>
            <a:pPr>
              <a:defRPr/>
            </a:pPr>
            <a:r>
              <a:rPr lang="en-US" dirty="0" smtClean="0"/>
              <a:t>© 2008 PTC</a:t>
            </a:r>
            <a:endParaRPr lang="en-US" dirty="0"/>
          </a:p>
        </p:txBody>
      </p:sp>
      <p:sp>
        <p:nvSpPr>
          <p:cNvPr id="5" name="Slide Number Placeholder 4"/>
          <p:cNvSpPr>
            <a:spLocks noGrp="1"/>
          </p:cNvSpPr>
          <p:nvPr>
            <p:ph type="sldNum" sz="quarter" idx="11"/>
            <p:custDataLst>
              <p:tags r:id="rId5"/>
            </p:custDataLst>
          </p:nvPr>
        </p:nvSpPr>
        <p:spPr/>
        <p:txBody>
          <a:bodyPr/>
          <a:lstStyle/>
          <a:p>
            <a:pPr>
              <a:defRPr/>
            </a:pPr>
            <a:fld id="{05E2EFBF-3C6E-4DCD-B032-0DD3C8DAF78A}" type="slidenum">
              <a:rPr lang="en-US" smtClean="0"/>
              <a:pPr>
                <a:defRPr/>
              </a:pPr>
              <a:t>6</a:t>
            </a:fld>
            <a:endParaRPr lang="en-US" dirty="0"/>
          </a:p>
        </p:txBody>
      </p:sp>
      <p:sp>
        <p:nvSpPr>
          <p:cNvPr id="15" name="Subtitle 2">
            <a:hlinkClick r:id="rId15"/>
          </p:cNvPr>
          <p:cNvSpPr txBox="1">
            <a:spLocks/>
          </p:cNvSpPr>
          <p:nvPr/>
        </p:nvSpPr>
        <p:spPr>
          <a:xfrm>
            <a:off x="216100" y="896112"/>
            <a:ext cx="7095744" cy="338806"/>
          </a:xfrm>
          <a:prstGeom prst="rect">
            <a:avLst/>
          </a:prstGeom>
        </p:spPr>
        <p:txBody>
          <a:bodyPr/>
          <a:lstStyle/>
          <a:p>
            <a:pPr>
              <a:spcBef>
                <a:spcPts val="1800"/>
              </a:spcBef>
              <a:buClr>
                <a:schemeClr val="accent1"/>
              </a:buClr>
            </a:pPr>
            <a:r>
              <a:rPr lang="en-US" sz="2200" dirty="0" smtClean="0">
                <a:solidFill>
                  <a:srgbClr val="C00000"/>
                </a:solidFill>
                <a:latin typeface="Arial Narrow" pitchFamily="34" charset="0"/>
              </a:rPr>
              <a:t>4 Holden Topics </a:t>
            </a:r>
            <a:r>
              <a:rPr lang="en-US" sz="2200" dirty="0" smtClean="0">
                <a:latin typeface="Arial Narrow" pitchFamily="34" charset="0"/>
              </a:rPr>
              <a:t>in a Value Statement</a:t>
            </a:r>
            <a:endParaRPr lang="en-US" sz="2200" dirty="0">
              <a:latin typeface="Arial Narrow" pitchFamily="34" charset="0"/>
            </a:endParaRPr>
          </a:p>
        </p:txBody>
      </p:sp>
      <p:pic>
        <p:nvPicPr>
          <p:cNvPr id="164869" name="Picture 5"/>
          <p:cNvPicPr>
            <a:picLocks noChangeAspect="1" noChangeArrowheads="1"/>
          </p:cNvPicPr>
          <p:nvPr/>
        </p:nvPicPr>
        <p:blipFill>
          <a:blip r:embed="rId16" cstate="print"/>
          <a:srcRect/>
          <a:stretch>
            <a:fillRect/>
          </a:stretch>
        </p:blipFill>
        <p:spPr bwMode="auto">
          <a:xfrm>
            <a:off x="5665396" y="3512173"/>
            <a:ext cx="2286000" cy="1659502"/>
          </a:xfrm>
          <a:prstGeom prst="rect">
            <a:avLst/>
          </a:prstGeom>
          <a:noFill/>
          <a:ln w="9525">
            <a:solidFill>
              <a:schemeClr val="tx1">
                <a:lumMod val="50000"/>
              </a:schemeClr>
            </a:solidFill>
            <a:miter lim="800000"/>
            <a:headEnd/>
            <a:tailEnd/>
          </a:ln>
        </p:spPr>
      </p:pic>
      <p:pic>
        <p:nvPicPr>
          <p:cNvPr id="164867" name="Picture 3"/>
          <p:cNvPicPr>
            <a:picLocks noChangeAspect="1" noChangeArrowheads="1"/>
          </p:cNvPicPr>
          <p:nvPr/>
        </p:nvPicPr>
        <p:blipFill>
          <a:blip r:embed="rId17" cstate="print"/>
          <a:srcRect/>
          <a:stretch>
            <a:fillRect/>
          </a:stretch>
        </p:blipFill>
        <p:spPr bwMode="auto">
          <a:xfrm>
            <a:off x="4040322" y="1030502"/>
            <a:ext cx="4114800" cy="29888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10"/>
          <p:cNvPicPr>
            <a:picLocks noChangeAspect="1" noChangeArrowheads="1"/>
          </p:cNvPicPr>
          <p:nvPr/>
        </p:nvPicPr>
        <p:blipFill>
          <a:blip r:embed="rId18" cstate="print"/>
          <a:srcRect/>
          <a:stretch>
            <a:fillRect/>
          </a:stretch>
        </p:blipFill>
        <p:spPr bwMode="auto">
          <a:xfrm>
            <a:off x="4249443" y="1641353"/>
            <a:ext cx="4114800" cy="300874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8" name="Picture 9"/>
          <p:cNvPicPr>
            <a:picLocks noChangeAspect="1" noChangeArrowheads="1"/>
          </p:cNvPicPr>
          <p:nvPr/>
        </p:nvPicPr>
        <p:blipFill>
          <a:blip r:embed="rId19" cstate="print"/>
          <a:srcRect/>
          <a:stretch>
            <a:fillRect/>
          </a:stretch>
        </p:blipFill>
        <p:spPr bwMode="auto">
          <a:xfrm>
            <a:off x="4458564" y="2272108"/>
            <a:ext cx="4114800" cy="3028493"/>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2053" name="Picture 5"/>
          <p:cNvPicPr>
            <a:picLocks noChangeAspect="1" noChangeArrowheads="1"/>
          </p:cNvPicPr>
          <p:nvPr/>
        </p:nvPicPr>
        <p:blipFill>
          <a:blip r:embed="rId20" cstate="print"/>
          <a:srcRect/>
          <a:stretch>
            <a:fillRect/>
          </a:stretch>
        </p:blipFill>
        <p:spPr bwMode="auto">
          <a:xfrm>
            <a:off x="4667685" y="2922615"/>
            <a:ext cx="4114800" cy="299336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2059" name="Picture 11"/>
          <p:cNvPicPr>
            <a:picLocks noChangeAspect="1" noChangeArrowheads="1"/>
          </p:cNvPicPr>
          <p:nvPr/>
        </p:nvPicPr>
        <p:blipFill>
          <a:blip r:embed="rId21" cstate="print"/>
          <a:srcRect/>
          <a:stretch>
            <a:fillRect/>
          </a:stretch>
        </p:blipFill>
        <p:spPr bwMode="auto">
          <a:xfrm>
            <a:off x="4876805" y="3537994"/>
            <a:ext cx="4114800" cy="293351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up)">
                                      <p:cBhvr>
                                        <p:cTn id="7" dur="5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up)">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wipe(up)">
                                      <p:cBhvr>
                                        <p:cTn id="2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ounded Rectangle 46"/>
          <p:cNvSpPr/>
          <p:nvPr/>
        </p:nvSpPr>
        <p:spPr>
          <a:xfrm>
            <a:off x="2080260" y="2484120"/>
            <a:ext cx="5265420" cy="4114800"/>
          </a:xfrm>
          <a:prstGeom prst="roundRect">
            <a:avLst>
              <a:gd name="adj" fmla="val 10851"/>
            </a:avLst>
          </a:prstGeom>
          <a:gradFill>
            <a:gsLst>
              <a:gs pos="0">
                <a:schemeClr val="bg1">
                  <a:lumMod val="85000"/>
                </a:schemeClr>
              </a:gs>
              <a:gs pos="80000">
                <a:schemeClr val="bg1">
                  <a:lumMod val="75000"/>
                </a:schemeClr>
              </a:gs>
              <a:gs pos="100000">
                <a:schemeClr val="bg1">
                  <a:lumMod val="7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smtClean="0">
              <a:solidFill>
                <a:schemeClr val="bg1"/>
              </a:solidFill>
            </a:endParaRPr>
          </a:p>
        </p:txBody>
      </p:sp>
      <p:sp>
        <p:nvSpPr>
          <p:cNvPr id="4" name="Title 3"/>
          <p:cNvSpPr>
            <a:spLocks noGrp="1"/>
          </p:cNvSpPr>
          <p:nvPr>
            <p:ph type="title"/>
          </p:nvPr>
        </p:nvSpPr>
        <p:spPr/>
        <p:txBody>
          <a:bodyPr/>
          <a:lstStyle/>
          <a:p>
            <a:r>
              <a:rPr lang="en-US" dirty="0" smtClean="0"/>
              <a:t>There are 5 major verticals in Industrial Product</a:t>
            </a:r>
            <a:endParaRPr lang="en-US" dirty="0"/>
          </a:p>
        </p:txBody>
      </p:sp>
      <p:sp>
        <p:nvSpPr>
          <p:cNvPr id="5" name="McK Footnote"/>
          <p:cNvSpPr txBox="1">
            <a:spLocks noChangeArrowheads="1"/>
          </p:cNvSpPr>
          <p:nvPr>
            <p:custDataLst>
              <p:tags r:id="rId1"/>
            </p:custDataLst>
          </p:nvPr>
        </p:nvSpPr>
        <p:spPr bwMode="auto">
          <a:xfrm>
            <a:off x="127968" y="6412378"/>
            <a:ext cx="8334079" cy="276999"/>
          </a:xfrm>
          <a:prstGeom prst="rect">
            <a:avLst/>
          </a:prstGeom>
          <a:noFill/>
          <a:ln w="9525">
            <a:noFill/>
            <a:miter lim="800000"/>
            <a:headEnd/>
            <a:tailEnd/>
          </a:ln>
          <a:effectLst/>
        </p:spPr>
        <p:txBody>
          <a:bodyPr lIns="0" tIns="0" rIns="0" bIns="0" anchor="b">
            <a:spAutoFit/>
          </a:bodyPr>
          <a:lstStyle/>
          <a:p>
            <a:pPr marL="586341" indent="-586341" defTabSz="913526">
              <a:lnSpc>
                <a:spcPct val="90000"/>
              </a:lnSpc>
              <a:tabLst>
                <a:tab pos="544228" algn="r"/>
              </a:tabLst>
            </a:pPr>
            <a:r>
              <a:rPr lang="en-US" sz="900" dirty="0" smtClean="0">
                <a:solidFill>
                  <a:srgbClr val="000000"/>
                </a:solidFill>
              </a:rPr>
              <a:t>            </a:t>
            </a:r>
            <a:endParaRPr lang="en-US" sz="900" kern="1200" dirty="0" smtClean="0">
              <a:solidFill>
                <a:srgbClr val="000000"/>
              </a:solidFill>
              <a:latin typeface="Arial" charset="0"/>
              <a:ea typeface="MS PGothic" pitchFamily="34" charset="-128"/>
              <a:cs typeface="+mn-cs"/>
            </a:endParaRPr>
          </a:p>
          <a:p>
            <a:pPr marL="586341" indent="-586341" algn="l" defTabSz="913526" rtl="0" eaLnBrk="0" fontAlgn="base" hangingPunct="0">
              <a:lnSpc>
                <a:spcPct val="90000"/>
              </a:lnSpc>
              <a:spcBef>
                <a:spcPct val="20000"/>
              </a:spcBef>
              <a:spcAft>
                <a:spcPct val="0"/>
              </a:spcAft>
              <a:tabLst>
                <a:tab pos="544228" algn="r"/>
              </a:tabLst>
            </a:pPr>
            <a:r>
              <a:rPr lang="en-US" sz="900" kern="1200" dirty="0" smtClean="0">
                <a:solidFill>
                  <a:srgbClr val="000000"/>
                </a:solidFill>
                <a:latin typeface="Arial" charset="0"/>
                <a:ea typeface="MS PGothic" pitchFamily="34" charset="-128"/>
                <a:cs typeface="+mn-cs"/>
              </a:rPr>
              <a:t>Source:	 PTC Industrial</a:t>
            </a:r>
            <a:endParaRPr lang="en-US" sz="900" kern="1200" dirty="0">
              <a:solidFill>
                <a:srgbClr val="000000"/>
              </a:solidFill>
              <a:latin typeface="Arial" charset="0"/>
              <a:ea typeface="MS PGothic" pitchFamily="34" charset="-128"/>
              <a:cs typeface="+mn-cs"/>
            </a:endParaRPr>
          </a:p>
        </p:txBody>
      </p:sp>
      <p:grpSp>
        <p:nvGrpSpPr>
          <p:cNvPr id="2" name="Group 67"/>
          <p:cNvGrpSpPr/>
          <p:nvPr/>
        </p:nvGrpSpPr>
        <p:grpSpPr>
          <a:xfrm>
            <a:off x="141492" y="2602029"/>
            <a:ext cx="380325" cy="832229"/>
            <a:chOff x="113290" y="2628725"/>
            <a:chExt cx="380325" cy="832229"/>
          </a:xfrm>
        </p:grpSpPr>
        <p:sp>
          <p:nvSpPr>
            <p:cNvPr id="71" name="Rectangle 70"/>
            <p:cNvSpPr/>
            <p:nvPr/>
          </p:nvSpPr>
          <p:spPr bwMode="auto">
            <a:xfrm>
              <a:off x="121381" y="2637994"/>
              <a:ext cx="372234" cy="822960"/>
            </a:xfrm>
            <a:prstGeom prst="rect">
              <a:avLst/>
            </a:prstGeom>
            <a:solidFill>
              <a:schemeClr val="bg1">
                <a:lumMod val="75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spAutoFit/>
            </a:bodyPr>
            <a:lstStyle/>
            <a:p>
              <a:pPr algn="l" rtl="0" eaLnBrk="0" fontAlgn="base" hangingPunct="0">
                <a:lnSpc>
                  <a:spcPct val="90000"/>
                </a:lnSpc>
                <a:spcBef>
                  <a:spcPct val="0"/>
                </a:spcBef>
                <a:spcAft>
                  <a:spcPct val="0"/>
                </a:spcAft>
              </a:pPr>
              <a:endParaRPr lang="en-US" sz="1200" kern="1200" dirty="0">
                <a:solidFill>
                  <a:srgbClr val="2F83B8"/>
                </a:solidFill>
                <a:latin typeface="Arial" pitchFamily="34" charset="0"/>
                <a:ea typeface="MS PGothic" pitchFamily="34" charset="-128"/>
                <a:cs typeface="+mn-cs"/>
              </a:endParaRPr>
            </a:p>
          </p:txBody>
        </p:sp>
        <p:sp>
          <p:nvSpPr>
            <p:cNvPr id="72" name="TextBox 71"/>
            <p:cNvSpPr txBox="1"/>
            <p:nvPr/>
          </p:nvSpPr>
          <p:spPr>
            <a:xfrm>
              <a:off x="113290" y="2628725"/>
              <a:ext cx="350865" cy="811093"/>
            </a:xfrm>
            <a:prstGeom prst="rect">
              <a:avLst/>
            </a:prstGeom>
            <a:noFill/>
          </p:spPr>
          <p:txBody>
            <a:bodyPr vert="vert270" wrap="square" rtlCol="0">
              <a:spAutoFit/>
            </a:bodyPr>
            <a:lstStyle/>
            <a:p>
              <a:pPr algn="l" rtl="0" eaLnBrk="0" fontAlgn="base" hangingPunct="0">
                <a:lnSpc>
                  <a:spcPct val="90000"/>
                </a:lnSpc>
                <a:spcBef>
                  <a:spcPct val="0"/>
                </a:spcBef>
                <a:spcAft>
                  <a:spcPct val="0"/>
                </a:spcAft>
              </a:pPr>
              <a:r>
                <a:rPr lang="en-US" sz="1200" b="1" kern="1200" dirty="0" smtClean="0">
                  <a:solidFill>
                    <a:srgbClr val="000000"/>
                  </a:solidFill>
                  <a:latin typeface="Arial" charset="0"/>
                  <a:ea typeface="MS PGothic" pitchFamily="34" charset="-128"/>
                  <a:cs typeface="+mn-cs"/>
                </a:rPr>
                <a:t>Vertical</a:t>
              </a:r>
              <a:endParaRPr lang="en-US" sz="1200" b="1" kern="1200" dirty="0">
                <a:solidFill>
                  <a:srgbClr val="000000"/>
                </a:solidFill>
                <a:latin typeface="Arial" charset="0"/>
                <a:ea typeface="MS PGothic" pitchFamily="34" charset="-128"/>
                <a:cs typeface="+mn-cs"/>
              </a:endParaRPr>
            </a:p>
          </p:txBody>
        </p:sp>
      </p:grpSp>
      <p:grpSp>
        <p:nvGrpSpPr>
          <p:cNvPr id="3" name="Group 66"/>
          <p:cNvGrpSpPr/>
          <p:nvPr/>
        </p:nvGrpSpPr>
        <p:grpSpPr>
          <a:xfrm>
            <a:off x="141491" y="3681231"/>
            <a:ext cx="380326" cy="2743200"/>
            <a:chOff x="113289" y="3560496"/>
            <a:chExt cx="380326" cy="2759384"/>
          </a:xfrm>
        </p:grpSpPr>
        <p:sp>
          <p:nvSpPr>
            <p:cNvPr id="74" name="Rectangle 73"/>
            <p:cNvSpPr/>
            <p:nvPr/>
          </p:nvSpPr>
          <p:spPr bwMode="auto">
            <a:xfrm>
              <a:off x="121381" y="3560496"/>
              <a:ext cx="372234" cy="2759384"/>
            </a:xfrm>
            <a:prstGeom prst="rect">
              <a:avLst/>
            </a:prstGeom>
            <a:solidFill>
              <a:schemeClr val="bg1">
                <a:lumMod val="75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spAutoFit/>
            </a:bodyPr>
            <a:lstStyle/>
            <a:p>
              <a:pPr algn="l" rtl="0" eaLnBrk="0" fontAlgn="base" hangingPunct="0">
                <a:lnSpc>
                  <a:spcPct val="90000"/>
                </a:lnSpc>
                <a:spcBef>
                  <a:spcPct val="0"/>
                </a:spcBef>
                <a:spcAft>
                  <a:spcPct val="0"/>
                </a:spcAft>
              </a:pPr>
              <a:endParaRPr lang="en-US" sz="1200" kern="1200" dirty="0">
                <a:solidFill>
                  <a:srgbClr val="2F83B8"/>
                </a:solidFill>
                <a:latin typeface="Arial" pitchFamily="34" charset="0"/>
                <a:ea typeface="MS PGothic" pitchFamily="34" charset="-128"/>
                <a:cs typeface="+mn-cs"/>
              </a:endParaRPr>
            </a:p>
          </p:txBody>
        </p:sp>
        <p:sp>
          <p:nvSpPr>
            <p:cNvPr id="75" name="TextBox 74"/>
            <p:cNvSpPr txBox="1"/>
            <p:nvPr/>
          </p:nvSpPr>
          <p:spPr>
            <a:xfrm>
              <a:off x="113289" y="3770890"/>
              <a:ext cx="350865" cy="1569855"/>
            </a:xfrm>
            <a:prstGeom prst="rect">
              <a:avLst/>
            </a:prstGeom>
            <a:noFill/>
          </p:spPr>
          <p:txBody>
            <a:bodyPr vert="vert270" wrap="square" rtlCol="0">
              <a:spAutoFit/>
            </a:bodyPr>
            <a:lstStyle/>
            <a:p>
              <a:pPr algn="l" rtl="0" eaLnBrk="0" fontAlgn="base" hangingPunct="0">
                <a:lnSpc>
                  <a:spcPct val="90000"/>
                </a:lnSpc>
                <a:spcBef>
                  <a:spcPct val="0"/>
                </a:spcBef>
                <a:spcAft>
                  <a:spcPct val="0"/>
                </a:spcAft>
              </a:pPr>
              <a:r>
                <a:rPr lang="en-US" sz="1200" b="1" kern="1200" dirty="0" smtClean="0">
                  <a:solidFill>
                    <a:srgbClr val="000000"/>
                  </a:solidFill>
                  <a:latin typeface="Arial" charset="0"/>
                  <a:ea typeface="MS PGothic" pitchFamily="34" charset="-128"/>
                  <a:cs typeface="+mn-cs"/>
                </a:rPr>
                <a:t>Segment</a:t>
              </a:r>
              <a:endParaRPr lang="en-US" sz="1200" b="1" kern="1200" dirty="0">
                <a:solidFill>
                  <a:srgbClr val="000000"/>
                </a:solidFill>
                <a:latin typeface="Arial" charset="0"/>
                <a:ea typeface="MS PGothic" pitchFamily="34" charset="-128"/>
                <a:cs typeface="+mn-cs"/>
              </a:endParaRPr>
            </a:p>
          </p:txBody>
        </p:sp>
      </p:grpSp>
      <p:grpSp>
        <p:nvGrpSpPr>
          <p:cNvPr id="6" name="Group 12"/>
          <p:cNvGrpSpPr>
            <a:grpSpLocks/>
          </p:cNvGrpSpPr>
          <p:nvPr/>
        </p:nvGrpSpPr>
        <p:grpSpPr bwMode="auto">
          <a:xfrm rot="5400000">
            <a:off x="4325337" y="456833"/>
            <a:ext cx="682818" cy="1463040"/>
            <a:chOff x="631" y="1680"/>
            <a:chExt cx="960" cy="960"/>
          </a:xfrm>
          <a:solidFill>
            <a:schemeClr val="bg1">
              <a:lumMod val="85000"/>
            </a:schemeClr>
          </a:solidFill>
        </p:grpSpPr>
        <p:sp>
          <p:nvSpPr>
            <p:cNvPr id="77" name="Rectangle 13"/>
            <p:cNvSpPr>
              <a:spLocks noChangeArrowheads="1"/>
            </p:cNvSpPr>
            <p:nvPr>
              <p:custDataLst>
                <p:tags r:id="rId7"/>
              </p:custDataLst>
            </p:nvPr>
          </p:nvSpPr>
          <p:spPr bwMode="blackWhite">
            <a:xfrm>
              <a:off x="631" y="1680"/>
              <a:ext cx="960"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dirty="0">
                <a:solidFill>
                  <a:schemeClr val="tx1"/>
                </a:solidFill>
              </a:endParaRPr>
            </a:p>
          </p:txBody>
        </p:sp>
        <p:sp>
          <p:nvSpPr>
            <p:cNvPr id="78" name="Rectangle 14"/>
            <p:cNvSpPr>
              <a:spLocks noChangeArrowheads="1"/>
            </p:cNvSpPr>
            <p:nvPr>
              <p:custDataLst>
                <p:tags r:id="rId8"/>
              </p:custDataLst>
            </p:nvPr>
          </p:nvSpPr>
          <p:spPr bwMode="blackWhite">
            <a:xfrm rot="16200000">
              <a:off x="656" y="1735"/>
              <a:ext cx="911" cy="851"/>
            </a:xfrm>
            <a:prstGeom prst="rect">
              <a:avLst/>
            </a:prstGeom>
            <a:ln>
              <a:headEnd/>
              <a:tailEnd/>
            </a:ln>
          </p:spPr>
          <p:style>
            <a:lnRef idx="2">
              <a:schemeClr val="dk1"/>
            </a:lnRef>
            <a:fillRef idx="1">
              <a:schemeClr val="lt1"/>
            </a:fillRef>
            <a:effectRef idx="0">
              <a:schemeClr val="dk1"/>
            </a:effectRef>
            <a:fontRef idx="minor">
              <a:schemeClr val="dk1"/>
            </a:fontRef>
          </p:style>
          <p:txBody>
            <a:bodyPr lIns="3810" tIns="0" rIns="3810" bIns="0" anchor="ctr"/>
            <a:lstStyle/>
            <a:p>
              <a:pPr algn="ctr" defTabSz="895350">
                <a:buSzPct val="120000"/>
              </a:pPr>
              <a:r>
                <a:rPr lang="en-US" altLang="ko-KR" sz="1200" b="1" dirty="0" smtClean="0">
                  <a:solidFill>
                    <a:schemeClr val="tx1"/>
                  </a:solidFill>
                  <a:ea typeface="Gulim" pitchFamily="34" charset="-127"/>
                </a:rPr>
                <a:t>Industrial </a:t>
              </a:r>
            </a:p>
            <a:p>
              <a:pPr algn="ctr" defTabSz="895350">
                <a:buSzPct val="120000"/>
              </a:pPr>
              <a:r>
                <a:rPr lang="en-US" altLang="ko-KR" sz="1200" b="1" dirty="0" smtClean="0">
                  <a:solidFill>
                    <a:schemeClr val="tx1"/>
                  </a:solidFill>
                  <a:ea typeface="Gulim" pitchFamily="34" charset="-127"/>
                </a:rPr>
                <a:t>Product</a:t>
              </a:r>
              <a:endParaRPr lang="en-US" altLang="ko-KR" sz="1200" b="1" dirty="0">
                <a:solidFill>
                  <a:schemeClr val="tx1"/>
                </a:solidFill>
                <a:ea typeface="Gulim" pitchFamily="34" charset="-127"/>
              </a:endParaRPr>
            </a:p>
          </p:txBody>
        </p:sp>
      </p:grpSp>
      <p:sp>
        <p:nvSpPr>
          <p:cNvPr id="80" name="Rectangle 24"/>
          <p:cNvSpPr>
            <a:spLocks noChangeArrowheads="1"/>
          </p:cNvSpPr>
          <p:nvPr>
            <p:custDataLst>
              <p:tags r:id="rId2"/>
            </p:custDataLst>
          </p:nvPr>
        </p:nvSpPr>
        <p:spPr bwMode="blackWhite">
          <a:xfrm rot="5400000">
            <a:off x="7739004" y="2515040"/>
            <a:ext cx="853369" cy="1077913"/>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vert="vert270" wrap="none" anchor="ctr"/>
          <a:lstStyle/>
          <a:p>
            <a:pPr algn="ctr"/>
            <a:r>
              <a:rPr lang="en-US" sz="1200" b="1" dirty="0" smtClean="0"/>
              <a:t>Industrial </a:t>
            </a:r>
          </a:p>
          <a:p>
            <a:pPr algn="ctr"/>
            <a:r>
              <a:rPr lang="en-US" sz="1200" b="1" dirty="0" smtClean="0"/>
              <a:t>Components</a:t>
            </a:r>
            <a:endParaRPr lang="en-US" sz="1200" b="1" dirty="0"/>
          </a:p>
        </p:txBody>
      </p:sp>
      <p:sp>
        <p:nvSpPr>
          <p:cNvPr id="81" name="Rectangle 30"/>
          <p:cNvSpPr>
            <a:spLocks noChangeArrowheads="1"/>
          </p:cNvSpPr>
          <p:nvPr>
            <p:custDataLst>
              <p:tags r:id="rId3"/>
            </p:custDataLst>
          </p:nvPr>
        </p:nvSpPr>
        <p:spPr bwMode="blackWhite">
          <a:xfrm rot="5400000">
            <a:off x="2539198" y="2515040"/>
            <a:ext cx="853369" cy="1077913"/>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vert="vert270" wrap="none" anchor="ctr"/>
          <a:lstStyle/>
          <a:p>
            <a:pPr algn="ctr"/>
            <a:r>
              <a:rPr lang="en-US" sz="1200" b="1" dirty="0" smtClean="0">
                <a:solidFill>
                  <a:schemeClr val="tx1"/>
                </a:solidFill>
              </a:rPr>
              <a:t>Heavy </a:t>
            </a:r>
          </a:p>
          <a:p>
            <a:pPr algn="ctr"/>
            <a:r>
              <a:rPr lang="en-US" sz="1200" b="1" dirty="0" smtClean="0">
                <a:solidFill>
                  <a:schemeClr val="tx1"/>
                </a:solidFill>
              </a:rPr>
              <a:t>Equipment</a:t>
            </a:r>
            <a:endParaRPr lang="en-US" sz="1200" b="1" dirty="0">
              <a:solidFill>
                <a:schemeClr val="tx1"/>
              </a:solidFill>
            </a:endParaRPr>
          </a:p>
        </p:txBody>
      </p:sp>
      <p:cxnSp>
        <p:nvCxnSpPr>
          <p:cNvPr id="82" name="AutoShape 33"/>
          <p:cNvCxnSpPr>
            <a:cxnSpLocks noChangeShapeType="1"/>
            <a:endCxn id="80" idx="1"/>
          </p:cNvCxnSpPr>
          <p:nvPr/>
        </p:nvCxnSpPr>
        <p:spPr bwMode="auto">
          <a:xfrm rot="16200000" flipH="1">
            <a:off x="6209676" y="671299"/>
            <a:ext cx="448897" cy="3463128"/>
          </a:xfrm>
          <a:prstGeom prst="bentConnector3">
            <a:avLst>
              <a:gd name="adj1" fmla="val 50000"/>
            </a:avLst>
          </a:prstGeom>
          <a:solidFill>
            <a:schemeClr val="bg1">
              <a:lumMod val="85000"/>
            </a:schemeClr>
          </a:solidFill>
          <a:ln w="19050">
            <a:solidFill>
              <a:schemeClr val="tx1"/>
            </a:solidFill>
            <a:miter lim="800000"/>
            <a:headEnd/>
            <a:tailEnd/>
          </a:ln>
          <a:effectLst/>
        </p:spPr>
      </p:cxnSp>
      <p:cxnSp>
        <p:nvCxnSpPr>
          <p:cNvPr id="83" name="AutoShape 34"/>
          <p:cNvCxnSpPr>
            <a:cxnSpLocks noChangeShapeType="1"/>
          </p:cNvCxnSpPr>
          <p:nvPr/>
        </p:nvCxnSpPr>
        <p:spPr bwMode="auto">
          <a:xfrm rot="16200000" flipH="1">
            <a:off x="4130640" y="2055390"/>
            <a:ext cx="1143841" cy="0"/>
          </a:xfrm>
          <a:prstGeom prst="straightConnector1">
            <a:avLst/>
          </a:prstGeom>
          <a:solidFill>
            <a:schemeClr val="bg1">
              <a:lumMod val="85000"/>
            </a:schemeClr>
          </a:solidFill>
          <a:ln w="19050">
            <a:solidFill>
              <a:schemeClr val="tx1"/>
            </a:solidFill>
            <a:round/>
            <a:headEnd/>
            <a:tailEnd/>
          </a:ln>
          <a:effectLst/>
        </p:spPr>
      </p:cxnSp>
      <p:cxnSp>
        <p:nvCxnSpPr>
          <p:cNvPr id="33" name="AutoShape 35"/>
          <p:cNvCxnSpPr>
            <a:cxnSpLocks noChangeShapeType="1"/>
            <a:endCxn id="34" idx="1"/>
          </p:cNvCxnSpPr>
          <p:nvPr/>
        </p:nvCxnSpPr>
        <p:spPr bwMode="auto">
          <a:xfrm rot="5400000">
            <a:off x="2743139" y="667890"/>
            <a:ext cx="448897" cy="3469947"/>
          </a:xfrm>
          <a:prstGeom prst="bentConnector3">
            <a:avLst>
              <a:gd name="adj1" fmla="val 50000"/>
            </a:avLst>
          </a:prstGeom>
          <a:solidFill>
            <a:schemeClr val="bg1">
              <a:lumMod val="85000"/>
            </a:schemeClr>
          </a:solidFill>
          <a:ln w="19050">
            <a:solidFill>
              <a:schemeClr val="tx1"/>
            </a:solidFill>
            <a:miter lim="800000"/>
            <a:headEnd/>
            <a:tailEnd/>
          </a:ln>
          <a:effectLst/>
        </p:spPr>
      </p:cxnSp>
      <p:sp>
        <p:nvSpPr>
          <p:cNvPr id="34" name="Rectangle 30"/>
          <p:cNvSpPr>
            <a:spLocks noChangeArrowheads="1"/>
          </p:cNvSpPr>
          <p:nvPr>
            <p:custDataLst>
              <p:tags r:id="rId4"/>
            </p:custDataLst>
          </p:nvPr>
        </p:nvSpPr>
        <p:spPr bwMode="blackWhite">
          <a:xfrm rot="5400000">
            <a:off x="805929" y="2515040"/>
            <a:ext cx="853369" cy="1077913"/>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vert="vert270" wrap="none" anchor="ctr"/>
          <a:lstStyle/>
          <a:p>
            <a:pPr algn="ctr"/>
            <a:r>
              <a:rPr lang="en-US" sz="1200" b="1" dirty="0" smtClean="0">
                <a:solidFill>
                  <a:schemeClr val="tx1"/>
                </a:solidFill>
              </a:rPr>
              <a:t>Industrial </a:t>
            </a:r>
          </a:p>
          <a:p>
            <a:pPr algn="ctr"/>
            <a:r>
              <a:rPr lang="en-US" sz="1200" b="1" dirty="0" smtClean="0">
                <a:solidFill>
                  <a:schemeClr val="tx1"/>
                </a:solidFill>
              </a:rPr>
              <a:t>Machinery  </a:t>
            </a:r>
            <a:endParaRPr lang="en-US" sz="1200" b="1" dirty="0">
              <a:solidFill>
                <a:schemeClr val="tx1"/>
              </a:solidFill>
            </a:endParaRPr>
          </a:p>
        </p:txBody>
      </p:sp>
      <p:sp>
        <p:nvSpPr>
          <p:cNvPr id="36" name="Rectangle 30"/>
          <p:cNvSpPr>
            <a:spLocks noChangeArrowheads="1"/>
          </p:cNvSpPr>
          <p:nvPr>
            <p:custDataLst>
              <p:tags r:id="rId5"/>
            </p:custDataLst>
          </p:nvPr>
        </p:nvSpPr>
        <p:spPr bwMode="blackWhite">
          <a:xfrm rot="5400000">
            <a:off x="6005736" y="2515040"/>
            <a:ext cx="853369" cy="1077913"/>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vert="vert270" wrap="none" anchor="ctr"/>
          <a:lstStyle/>
          <a:p>
            <a:pPr algn="ctr"/>
            <a:r>
              <a:rPr lang="en-US" sz="1200" b="1" dirty="0" smtClean="0">
                <a:solidFill>
                  <a:schemeClr val="tx1"/>
                </a:solidFill>
              </a:rPr>
              <a:t>Commercial </a:t>
            </a:r>
          </a:p>
          <a:p>
            <a:pPr algn="ctr"/>
            <a:r>
              <a:rPr lang="en-US" sz="1200" b="1" dirty="0" smtClean="0">
                <a:solidFill>
                  <a:schemeClr val="tx1"/>
                </a:solidFill>
              </a:rPr>
              <a:t>Equipment </a:t>
            </a:r>
            <a:endParaRPr lang="en-US" sz="1200" b="1" dirty="0">
              <a:solidFill>
                <a:schemeClr val="tx1"/>
              </a:solidFill>
            </a:endParaRPr>
          </a:p>
        </p:txBody>
      </p:sp>
      <p:cxnSp>
        <p:nvCxnSpPr>
          <p:cNvPr id="37" name="AutoShape 35"/>
          <p:cNvCxnSpPr>
            <a:cxnSpLocks noChangeShapeType="1"/>
            <a:stCxn id="36" idx="1"/>
          </p:cNvCxnSpPr>
          <p:nvPr/>
        </p:nvCxnSpPr>
        <p:spPr bwMode="auto">
          <a:xfrm rot="16200000" flipV="1">
            <a:off x="5343042" y="1537934"/>
            <a:ext cx="448897" cy="1729860"/>
          </a:xfrm>
          <a:prstGeom prst="bentConnector3">
            <a:avLst>
              <a:gd name="adj1" fmla="val 50000"/>
            </a:avLst>
          </a:prstGeom>
          <a:solidFill>
            <a:schemeClr val="bg1">
              <a:lumMod val="85000"/>
            </a:schemeClr>
          </a:solidFill>
          <a:ln w="19050">
            <a:solidFill>
              <a:schemeClr val="tx1"/>
            </a:solidFill>
            <a:miter lim="800000"/>
            <a:headEnd/>
            <a:tailEnd/>
          </a:ln>
          <a:effectLst/>
        </p:spPr>
      </p:cxnSp>
      <p:sp>
        <p:nvSpPr>
          <p:cNvPr id="38" name="Rectangle 30"/>
          <p:cNvSpPr>
            <a:spLocks noChangeArrowheads="1"/>
          </p:cNvSpPr>
          <p:nvPr>
            <p:custDataLst>
              <p:tags r:id="rId6"/>
            </p:custDataLst>
          </p:nvPr>
        </p:nvSpPr>
        <p:spPr bwMode="blackWhite">
          <a:xfrm rot="5400000">
            <a:off x="4288509" y="2515040"/>
            <a:ext cx="853369" cy="1077913"/>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vert="vert270" wrap="none" anchor="ctr"/>
          <a:lstStyle/>
          <a:p>
            <a:pPr algn="ctr"/>
            <a:r>
              <a:rPr lang="en-US" sz="1200" b="1" dirty="0" smtClean="0">
                <a:solidFill>
                  <a:schemeClr val="tx1"/>
                </a:solidFill>
              </a:rPr>
              <a:t>Power Gen, </a:t>
            </a:r>
          </a:p>
          <a:p>
            <a:pPr algn="ctr"/>
            <a:r>
              <a:rPr lang="en-US" sz="1200" b="1" dirty="0" smtClean="0">
                <a:solidFill>
                  <a:schemeClr val="tx1"/>
                </a:solidFill>
              </a:rPr>
              <a:t>Turbo &amp; </a:t>
            </a:r>
          </a:p>
          <a:p>
            <a:pPr algn="ctr"/>
            <a:r>
              <a:rPr lang="en-US" sz="1200" b="1" dirty="0" smtClean="0">
                <a:solidFill>
                  <a:schemeClr val="tx1"/>
                </a:solidFill>
              </a:rPr>
              <a:t>Engines</a:t>
            </a:r>
            <a:endParaRPr lang="en-US" sz="1200" b="1" dirty="0">
              <a:solidFill>
                <a:schemeClr val="tx1"/>
              </a:solidFill>
            </a:endParaRPr>
          </a:p>
        </p:txBody>
      </p:sp>
      <p:grpSp>
        <p:nvGrpSpPr>
          <p:cNvPr id="7" name="Group 67"/>
          <p:cNvGrpSpPr/>
          <p:nvPr/>
        </p:nvGrpSpPr>
        <p:grpSpPr>
          <a:xfrm>
            <a:off x="141491" y="731407"/>
            <a:ext cx="380326" cy="976697"/>
            <a:chOff x="113289" y="2484257"/>
            <a:chExt cx="380326" cy="976697"/>
          </a:xfrm>
        </p:grpSpPr>
        <p:sp>
          <p:nvSpPr>
            <p:cNvPr id="41" name="Rectangle 40"/>
            <p:cNvSpPr/>
            <p:nvPr/>
          </p:nvSpPr>
          <p:spPr bwMode="auto">
            <a:xfrm>
              <a:off x="121381" y="2637994"/>
              <a:ext cx="372234" cy="822960"/>
            </a:xfrm>
            <a:prstGeom prst="rect">
              <a:avLst/>
            </a:prstGeom>
            <a:solidFill>
              <a:schemeClr val="bg1">
                <a:lumMod val="75000"/>
              </a:schemeClr>
            </a:solidFill>
            <a:ln w="19050"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spAutoFit/>
            </a:bodyPr>
            <a:lstStyle/>
            <a:p>
              <a:pPr algn="l" rtl="0" eaLnBrk="0" fontAlgn="base" hangingPunct="0">
                <a:lnSpc>
                  <a:spcPct val="90000"/>
                </a:lnSpc>
                <a:spcBef>
                  <a:spcPct val="0"/>
                </a:spcBef>
                <a:spcAft>
                  <a:spcPct val="0"/>
                </a:spcAft>
              </a:pPr>
              <a:endParaRPr lang="en-US" sz="1200" kern="1200" dirty="0">
                <a:solidFill>
                  <a:srgbClr val="2F83B8"/>
                </a:solidFill>
                <a:latin typeface="Arial" pitchFamily="34" charset="0"/>
                <a:ea typeface="MS PGothic" pitchFamily="34" charset="-128"/>
                <a:cs typeface="+mn-cs"/>
              </a:endParaRPr>
            </a:p>
          </p:txBody>
        </p:sp>
        <p:sp>
          <p:nvSpPr>
            <p:cNvPr id="42" name="TextBox 41"/>
            <p:cNvSpPr txBox="1"/>
            <p:nvPr/>
          </p:nvSpPr>
          <p:spPr>
            <a:xfrm>
              <a:off x="113289" y="2484257"/>
              <a:ext cx="350865" cy="955562"/>
            </a:xfrm>
            <a:prstGeom prst="rect">
              <a:avLst/>
            </a:prstGeom>
            <a:noFill/>
          </p:spPr>
          <p:txBody>
            <a:bodyPr vert="vert270" wrap="square" rtlCol="0">
              <a:spAutoFit/>
            </a:bodyPr>
            <a:lstStyle/>
            <a:p>
              <a:pPr algn="l" rtl="0" eaLnBrk="0" fontAlgn="base" hangingPunct="0">
                <a:lnSpc>
                  <a:spcPct val="90000"/>
                </a:lnSpc>
                <a:spcBef>
                  <a:spcPct val="0"/>
                </a:spcBef>
                <a:spcAft>
                  <a:spcPct val="0"/>
                </a:spcAft>
              </a:pPr>
              <a:r>
                <a:rPr lang="en-US" sz="1200" b="1" kern="1200" dirty="0" smtClean="0">
                  <a:solidFill>
                    <a:srgbClr val="000000"/>
                  </a:solidFill>
                  <a:latin typeface="Arial" charset="0"/>
                  <a:ea typeface="MS PGothic" pitchFamily="34" charset="-128"/>
                  <a:cs typeface="+mn-cs"/>
                </a:rPr>
                <a:t>Industry</a:t>
              </a:r>
              <a:endParaRPr lang="en-US" sz="1200" b="1" kern="1200" dirty="0">
                <a:solidFill>
                  <a:srgbClr val="000000"/>
                </a:solidFill>
                <a:latin typeface="Arial" charset="0"/>
                <a:ea typeface="MS PGothic" pitchFamily="34" charset="-128"/>
                <a:cs typeface="+mn-cs"/>
              </a:endParaRPr>
            </a:p>
          </p:txBody>
        </p:sp>
      </p:grpSp>
      <p:sp>
        <p:nvSpPr>
          <p:cNvPr id="43" name="Rectangle 42"/>
          <p:cNvSpPr>
            <a:spLocks noChangeArrowheads="1"/>
          </p:cNvSpPr>
          <p:nvPr/>
        </p:nvSpPr>
        <p:spPr bwMode="auto">
          <a:xfrm>
            <a:off x="693657" y="3674298"/>
            <a:ext cx="1162050" cy="2739211"/>
          </a:xfrm>
          <a:prstGeom prst="rect">
            <a:avLst/>
          </a:prstGeom>
          <a:noFill/>
          <a:ln w="9525">
            <a:noFill/>
            <a:miter lim="800000"/>
            <a:headEnd/>
            <a:tailEnd/>
          </a:ln>
          <a:effectLst/>
        </p:spPr>
        <p:txBody>
          <a:bodyPr lIns="0" tIns="0" rIns="0" bIns="0">
            <a:spAutoFit/>
          </a:bodyPr>
          <a:lstStyle/>
          <a:p>
            <a:pPr marL="144463" lvl="1" indent="-142875" defTabSz="895350">
              <a:spcAft>
                <a:spcPts val="300"/>
              </a:spcAft>
              <a:buSzPct val="120000"/>
              <a:buFontTx/>
              <a:buChar char="•"/>
            </a:pPr>
            <a:r>
              <a:rPr lang="en-US" altLang="ko-KR" sz="1200" dirty="0" smtClean="0">
                <a:solidFill>
                  <a:schemeClr val="tx1"/>
                </a:solidFill>
                <a:ea typeface="Gulim" pitchFamily="34" charset="-127"/>
              </a:rPr>
              <a:t>Textile Machinery</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Packaging &amp; Printing Machinery</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Machine Tools and Fixtures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"Other general purpose machinery manufacturing"</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Assembly Equipment &amp; Robots</a:t>
            </a:r>
            <a:endParaRPr lang="en-US" altLang="ko-KR" sz="1200" dirty="0">
              <a:solidFill>
                <a:schemeClr val="tx1"/>
              </a:solidFill>
              <a:ea typeface="Gulim" pitchFamily="34" charset="-127"/>
            </a:endParaRPr>
          </a:p>
        </p:txBody>
      </p:sp>
      <p:sp>
        <p:nvSpPr>
          <p:cNvPr id="44" name="Rectangle 43"/>
          <p:cNvSpPr>
            <a:spLocks noChangeArrowheads="1"/>
          </p:cNvSpPr>
          <p:nvPr/>
        </p:nvSpPr>
        <p:spPr bwMode="auto">
          <a:xfrm>
            <a:off x="2426926" y="3674298"/>
            <a:ext cx="1177334" cy="2816156"/>
          </a:xfrm>
          <a:prstGeom prst="rect">
            <a:avLst/>
          </a:prstGeom>
          <a:noFill/>
          <a:ln w="9525">
            <a:noFill/>
            <a:miter lim="800000"/>
            <a:headEnd/>
            <a:tailEnd/>
          </a:ln>
          <a:effectLst/>
        </p:spPr>
        <p:txBody>
          <a:bodyPr wrap="square" lIns="0" tIns="0" rIns="0" bIns="0">
            <a:spAutoFit/>
          </a:bodyPr>
          <a:lstStyle/>
          <a:p>
            <a:pPr marL="144463" lvl="1" indent="-142875" defTabSz="895350">
              <a:spcAft>
                <a:spcPts val="300"/>
              </a:spcAft>
              <a:buSzPct val="120000"/>
              <a:buFontTx/>
              <a:buChar char="•"/>
            </a:pPr>
            <a:r>
              <a:rPr lang="en-US" altLang="ko-KR" sz="1200" dirty="0" smtClean="0">
                <a:solidFill>
                  <a:schemeClr val="tx1"/>
                </a:solidFill>
                <a:ea typeface="Gulim" pitchFamily="34" charset="-127"/>
              </a:rPr>
              <a:t>Agricultural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Capital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Construction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Mining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Railroad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Industrial Vehicles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Elevators &amp; Escalators</a:t>
            </a:r>
            <a:endParaRPr lang="en-US" altLang="ko-KR" sz="1200" dirty="0">
              <a:solidFill>
                <a:schemeClr val="tx1"/>
              </a:solidFill>
              <a:ea typeface="Gulim" pitchFamily="34" charset="-127"/>
            </a:endParaRPr>
          </a:p>
        </p:txBody>
      </p:sp>
      <p:sp>
        <p:nvSpPr>
          <p:cNvPr id="45" name="Rectangle 44"/>
          <p:cNvSpPr>
            <a:spLocks noChangeArrowheads="1"/>
          </p:cNvSpPr>
          <p:nvPr/>
        </p:nvSpPr>
        <p:spPr bwMode="auto">
          <a:xfrm>
            <a:off x="4160194" y="3674298"/>
            <a:ext cx="1310965" cy="2631490"/>
          </a:xfrm>
          <a:prstGeom prst="rect">
            <a:avLst/>
          </a:prstGeom>
          <a:noFill/>
          <a:ln w="9525">
            <a:noFill/>
            <a:miter lim="800000"/>
            <a:headEnd/>
            <a:tailEnd/>
          </a:ln>
          <a:effectLst/>
        </p:spPr>
        <p:txBody>
          <a:bodyPr wrap="square" lIns="0" tIns="0" rIns="0" bIns="0">
            <a:spAutoFit/>
          </a:bodyPr>
          <a:lstStyle/>
          <a:p>
            <a:pPr marL="144463" lvl="1" indent="-142875" defTabSz="895350">
              <a:spcAft>
                <a:spcPts val="300"/>
              </a:spcAft>
              <a:buSzPct val="120000"/>
              <a:buFontTx/>
              <a:buChar char="•"/>
            </a:pPr>
            <a:r>
              <a:rPr lang="en-US" altLang="ko-KR" sz="1200" dirty="0" smtClean="0">
                <a:solidFill>
                  <a:schemeClr val="tx1"/>
                </a:solidFill>
                <a:ea typeface="Gulim" pitchFamily="34" charset="-127"/>
              </a:rPr>
              <a:t>Power Gen &amp; Distribution</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Turbines and Compressors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Industrial Engines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Industrial Pumps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Power Transmission Equipment</a:t>
            </a:r>
          </a:p>
          <a:p>
            <a:pPr marL="144463" lvl="1" indent="-142875" defTabSz="895350">
              <a:spcAft>
                <a:spcPts val="300"/>
              </a:spcAft>
              <a:buSzPct val="120000"/>
              <a:buFontTx/>
              <a:buChar char="•"/>
            </a:pPr>
            <a:r>
              <a:rPr lang="en-US" altLang="ko-KR" sz="1200" dirty="0" smtClean="0">
                <a:ea typeface="Gulim" pitchFamily="34" charset="-127"/>
              </a:rPr>
              <a:t>Oil &amp; Gas Equipment</a:t>
            </a:r>
          </a:p>
          <a:p>
            <a:pPr marL="144463" lvl="1" indent="-142875" defTabSz="895350">
              <a:spcAft>
                <a:spcPts val="300"/>
              </a:spcAft>
              <a:buSzPct val="120000"/>
              <a:buFontTx/>
              <a:buChar char="•"/>
            </a:pPr>
            <a:endParaRPr lang="en-US" altLang="ko-KR" sz="1200" dirty="0">
              <a:solidFill>
                <a:schemeClr val="tx1"/>
              </a:solidFill>
              <a:ea typeface="Gulim" pitchFamily="34" charset="-127"/>
            </a:endParaRPr>
          </a:p>
        </p:txBody>
      </p:sp>
      <p:sp>
        <p:nvSpPr>
          <p:cNvPr id="46" name="Rectangle 45"/>
          <p:cNvSpPr>
            <a:spLocks noChangeArrowheads="1"/>
          </p:cNvSpPr>
          <p:nvPr/>
        </p:nvSpPr>
        <p:spPr bwMode="auto">
          <a:xfrm>
            <a:off x="5893464" y="3674298"/>
            <a:ext cx="1360776" cy="2777683"/>
          </a:xfrm>
          <a:prstGeom prst="rect">
            <a:avLst/>
          </a:prstGeom>
          <a:noFill/>
          <a:ln w="9525">
            <a:noFill/>
            <a:miter lim="800000"/>
            <a:headEnd/>
            <a:tailEnd/>
          </a:ln>
          <a:effectLst/>
        </p:spPr>
        <p:txBody>
          <a:bodyPr wrap="square" lIns="0" tIns="0" rIns="0" bIns="0">
            <a:spAutoFit/>
          </a:bodyPr>
          <a:lstStyle/>
          <a:p>
            <a:pPr marL="144463" lvl="1" indent="-142875" defTabSz="895350">
              <a:spcAft>
                <a:spcPts val="300"/>
              </a:spcAft>
              <a:buSzPct val="120000"/>
              <a:buFontTx/>
              <a:buChar char="•"/>
            </a:pPr>
            <a:r>
              <a:rPr lang="en-US" altLang="ko-KR" sz="1200" dirty="0" smtClean="0">
                <a:solidFill>
                  <a:schemeClr val="tx1"/>
                </a:solidFill>
                <a:ea typeface="Gulim" pitchFamily="34" charset="-127"/>
              </a:rPr>
              <a:t>Refrigeration, Heating, &amp; Ventilation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Office machines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Service Establishment Equipment</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Service Industry Machinery</a:t>
            </a:r>
          </a:p>
          <a:p>
            <a:pPr marL="144463" lvl="1" indent="-142875" defTabSz="895350">
              <a:spcAft>
                <a:spcPts val="300"/>
              </a:spcAft>
              <a:buSzPct val="120000"/>
              <a:buFontTx/>
              <a:buChar char="•"/>
            </a:pPr>
            <a:r>
              <a:rPr lang="en-US" altLang="ko-KR" sz="1200" dirty="0" smtClean="0">
                <a:ea typeface="Gulim" pitchFamily="34" charset="-127"/>
              </a:rPr>
              <a:t>Control &amp; Measuring Equipment</a:t>
            </a:r>
          </a:p>
          <a:p>
            <a:pPr marL="144463" lvl="1" indent="-142875" defTabSz="895350">
              <a:spcAft>
                <a:spcPts val="300"/>
              </a:spcAft>
              <a:buSzPct val="120000"/>
              <a:buFontTx/>
              <a:buChar char="•"/>
            </a:pPr>
            <a:endParaRPr lang="en-US" altLang="ko-KR" sz="1200" dirty="0">
              <a:solidFill>
                <a:schemeClr val="tx1"/>
              </a:solidFill>
              <a:ea typeface="Gulim" pitchFamily="34" charset="-127"/>
            </a:endParaRPr>
          </a:p>
        </p:txBody>
      </p:sp>
      <p:sp>
        <p:nvSpPr>
          <p:cNvPr id="48" name="Rectangle 47"/>
          <p:cNvSpPr>
            <a:spLocks noChangeArrowheads="1"/>
          </p:cNvSpPr>
          <p:nvPr/>
        </p:nvSpPr>
        <p:spPr bwMode="auto">
          <a:xfrm>
            <a:off x="7626732" y="3674298"/>
            <a:ext cx="1162050" cy="2777683"/>
          </a:xfrm>
          <a:prstGeom prst="rect">
            <a:avLst/>
          </a:prstGeom>
          <a:noFill/>
          <a:ln w="9525">
            <a:noFill/>
            <a:miter lim="800000"/>
            <a:headEnd/>
            <a:tailEnd/>
          </a:ln>
          <a:effectLst/>
        </p:spPr>
        <p:txBody>
          <a:bodyPr lIns="0" tIns="0" rIns="0" bIns="0">
            <a:spAutoFit/>
          </a:bodyPr>
          <a:lstStyle/>
          <a:p>
            <a:pPr marL="144463" lvl="1" indent="-142875" defTabSz="895350">
              <a:spcAft>
                <a:spcPts val="300"/>
              </a:spcAft>
              <a:buSzPct val="120000"/>
              <a:buFontTx/>
              <a:buChar char="•"/>
            </a:pPr>
            <a:r>
              <a:rPr lang="en-US" altLang="ko-KR" sz="1200" dirty="0" smtClean="0">
                <a:solidFill>
                  <a:schemeClr val="tx1"/>
                </a:solidFill>
                <a:ea typeface="Gulim" pitchFamily="34" charset="-127"/>
              </a:rPr>
              <a:t>Gears, and gaskets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Welding Apparatus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Fluid Power Cylinder &amp; Actuators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Carburetors, Pistons, Rings, Valves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Blowers And Fans</a:t>
            </a:r>
          </a:p>
          <a:p>
            <a:pPr marL="144463" lvl="1" indent="-142875" defTabSz="895350">
              <a:spcAft>
                <a:spcPts val="300"/>
              </a:spcAft>
              <a:buSzPct val="120000"/>
              <a:buFontTx/>
              <a:buChar char="•"/>
            </a:pPr>
            <a:r>
              <a:rPr lang="en-US" altLang="ko-KR" sz="1200" dirty="0" smtClean="0">
                <a:solidFill>
                  <a:schemeClr val="tx1"/>
                </a:solidFill>
                <a:ea typeface="Gulim" pitchFamily="34" charset="-127"/>
              </a:rPr>
              <a:t>Ball And Roller Bearings</a:t>
            </a:r>
          </a:p>
        </p:txBody>
      </p:sp>
      <p:cxnSp>
        <p:nvCxnSpPr>
          <p:cNvPr id="53" name="AutoShape 35"/>
          <p:cNvCxnSpPr>
            <a:cxnSpLocks noChangeShapeType="1"/>
            <a:endCxn id="81" idx="1"/>
          </p:cNvCxnSpPr>
          <p:nvPr/>
        </p:nvCxnSpPr>
        <p:spPr bwMode="auto">
          <a:xfrm rot="10800000" flipV="1">
            <a:off x="2965883" y="2409526"/>
            <a:ext cx="1429655" cy="217785"/>
          </a:xfrm>
          <a:prstGeom prst="bentConnector2">
            <a:avLst/>
          </a:prstGeom>
          <a:solidFill>
            <a:schemeClr val="bg1">
              <a:lumMod val="85000"/>
            </a:schemeClr>
          </a:solidFill>
          <a:ln w="19050">
            <a:solidFill>
              <a:schemeClr val="tx1"/>
            </a:solidFill>
            <a:miter lim="800000"/>
            <a:headEnd/>
            <a:tailEnd/>
          </a:ln>
          <a:effectLst/>
        </p:spPr>
      </p:cxnSp>
      <p:pic>
        <p:nvPicPr>
          <p:cNvPr id="32" name="Picture 2"/>
          <p:cNvPicPr>
            <a:picLocks noChangeAspect="1" noChangeArrowheads="1"/>
          </p:cNvPicPr>
          <p:nvPr/>
        </p:nvPicPr>
        <p:blipFill>
          <a:blip r:embed="rId10" cstate="print"/>
          <a:srcRect/>
          <a:stretch>
            <a:fillRect/>
          </a:stretch>
        </p:blipFill>
        <p:spPr bwMode="auto">
          <a:xfrm>
            <a:off x="822962" y="1603248"/>
            <a:ext cx="735861" cy="731520"/>
          </a:xfrm>
          <a:prstGeom prst="rect">
            <a:avLst/>
          </a:prstGeom>
          <a:ln>
            <a:noFill/>
          </a:ln>
          <a:effectLst>
            <a:outerShdw blurRad="292100" dist="139700" dir="2700000" algn="tl" rotWithShape="0">
              <a:srgbClr val="333333">
                <a:alpha val="65000"/>
              </a:srgbClr>
            </a:outerShdw>
          </a:effectLst>
        </p:spPr>
      </p:pic>
      <p:pic>
        <p:nvPicPr>
          <p:cNvPr id="35" name="Picture 5"/>
          <p:cNvPicPr>
            <a:picLocks noChangeAspect="1" noChangeArrowheads="1"/>
          </p:cNvPicPr>
          <p:nvPr/>
        </p:nvPicPr>
        <p:blipFill>
          <a:blip r:embed="rId11" cstate="print"/>
          <a:srcRect/>
          <a:stretch>
            <a:fillRect/>
          </a:stretch>
        </p:blipFill>
        <p:spPr bwMode="auto">
          <a:xfrm>
            <a:off x="2613187" y="1603248"/>
            <a:ext cx="734717" cy="731520"/>
          </a:xfrm>
          <a:prstGeom prst="rect">
            <a:avLst/>
          </a:prstGeom>
          <a:ln>
            <a:noFill/>
          </a:ln>
          <a:effectLst>
            <a:outerShdw blurRad="292100" dist="139700" dir="2700000" algn="tl" rotWithShape="0">
              <a:srgbClr val="333333">
                <a:alpha val="65000"/>
              </a:srgbClr>
            </a:outerShdw>
          </a:effectLst>
        </p:spPr>
      </p:pic>
      <p:pic>
        <p:nvPicPr>
          <p:cNvPr id="39" name="Picture 15"/>
          <p:cNvPicPr>
            <a:picLocks noChangeAspect="1" noChangeArrowheads="1"/>
          </p:cNvPicPr>
          <p:nvPr/>
        </p:nvPicPr>
        <p:blipFill>
          <a:blip r:embed="rId12" cstate="print"/>
          <a:srcRect/>
          <a:stretch>
            <a:fillRect/>
          </a:stretch>
        </p:blipFill>
        <p:spPr bwMode="auto">
          <a:xfrm>
            <a:off x="4265771" y="1603248"/>
            <a:ext cx="733687" cy="73152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13" cstate="print"/>
          <a:srcRect/>
          <a:stretch>
            <a:fillRect/>
          </a:stretch>
        </p:blipFill>
        <p:spPr bwMode="auto">
          <a:xfrm>
            <a:off x="7626096" y="1603248"/>
            <a:ext cx="735764" cy="731520"/>
          </a:xfrm>
          <a:prstGeom prst="rect">
            <a:avLst/>
          </a:prstGeom>
          <a:ln>
            <a:noFill/>
          </a:ln>
          <a:effectLst>
            <a:outerShdw blurRad="292100" dist="139700" dir="2700000" algn="tl" rotWithShape="0">
              <a:srgbClr val="333333">
                <a:alpha val="65000"/>
              </a:srgbClr>
            </a:outerShdw>
          </a:effectLst>
        </p:spPr>
      </p:pic>
      <p:pic>
        <p:nvPicPr>
          <p:cNvPr id="52228" name="Picture 4"/>
          <p:cNvPicPr>
            <a:picLocks noChangeAspect="1" noChangeArrowheads="1"/>
          </p:cNvPicPr>
          <p:nvPr/>
        </p:nvPicPr>
        <p:blipFill>
          <a:blip r:embed="rId14" cstate="print"/>
          <a:srcRect/>
          <a:stretch>
            <a:fillRect/>
          </a:stretch>
        </p:blipFill>
        <p:spPr bwMode="auto">
          <a:xfrm>
            <a:off x="6053334" y="1603248"/>
            <a:ext cx="754901" cy="73152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p:cNvGraphicFramePr>
          <p:nvPr/>
        </p:nvGraphicFramePr>
        <p:xfrm>
          <a:off x="0" y="0"/>
          <a:ext cx="158750" cy="158750"/>
        </p:xfrm>
        <a:graphic>
          <a:graphicData uri="http://schemas.openxmlformats.org/presentationml/2006/ole">
            <p:oleObj spid="_x0000_s5122" name="think-cell Slide" r:id="rId22" imgW="0" imgH="0" progId="">
              <p:embed/>
            </p:oleObj>
          </a:graphicData>
        </a:graphic>
      </p:graphicFrame>
      <p:pic>
        <p:nvPicPr>
          <p:cNvPr id="105477" name="Picture 5" descr="http://4.bp.blogspot.com/_Z35YyNJdN3M/S7cxvBti5qI/AAAAAAAAENY/BoPzRC4S6dE/s1600/F-1959-Fiat-411R-diesel.jpg"/>
          <p:cNvPicPr>
            <a:picLocks noChangeAspect="1" noChangeArrowheads="1"/>
          </p:cNvPicPr>
          <p:nvPr>
            <p:custDataLst>
              <p:tags r:id="rId2"/>
            </p:custDataLst>
          </p:nvPr>
        </p:nvPicPr>
        <p:blipFill>
          <a:blip r:embed="rId23" cstate="print"/>
          <a:srcRect/>
          <a:stretch>
            <a:fillRect/>
          </a:stretch>
        </p:blipFill>
        <p:spPr bwMode="auto">
          <a:xfrm>
            <a:off x="6230113" y="1339072"/>
            <a:ext cx="2913888" cy="2185416"/>
          </a:xfrm>
          <a:prstGeom prst="rect">
            <a:avLst/>
          </a:prstGeom>
          <a:noFill/>
        </p:spPr>
      </p:pic>
      <p:pic>
        <p:nvPicPr>
          <p:cNvPr id="105475" name="Picture 3" descr="http://www.istockphoto.com/file_thumbview_approve/5120280/2/istockphoto_5120280-penny-pinching.jpg"/>
          <p:cNvPicPr>
            <a:picLocks noChangeAspect="1" noChangeArrowheads="1"/>
          </p:cNvPicPr>
          <p:nvPr>
            <p:custDataLst>
              <p:tags r:id="rId3"/>
            </p:custDataLst>
          </p:nvPr>
        </p:nvPicPr>
        <p:blipFill>
          <a:blip r:embed="rId24" cstate="print"/>
          <a:srcRect/>
          <a:stretch>
            <a:fillRect/>
          </a:stretch>
        </p:blipFill>
        <p:spPr bwMode="auto">
          <a:xfrm>
            <a:off x="2383449" y="961127"/>
            <a:ext cx="2167636" cy="3062088"/>
          </a:xfrm>
          <a:prstGeom prst="rect">
            <a:avLst/>
          </a:prstGeom>
          <a:noFill/>
        </p:spPr>
      </p:pic>
      <p:pic>
        <p:nvPicPr>
          <p:cNvPr id="23" name="Picture 3"/>
          <p:cNvPicPr>
            <a:picLocks noChangeAspect="1" noChangeArrowheads="1"/>
          </p:cNvPicPr>
          <p:nvPr>
            <p:custDataLst>
              <p:tags r:id="rId4"/>
            </p:custDataLst>
          </p:nvPr>
        </p:nvPicPr>
        <p:blipFill>
          <a:blip r:embed="rId25" cstate="screen">
            <a:lum bright="-10000"/>
          </a:blip>
          <a:srcRect/>
          <a:stretch>
            <a:fillRect/>
          </a:stretch>
        </p:blipFill>
        <p:spPr bwMode="auto">
          <a:xfrm>
            <a:off x="0" y="1326887"/>
            <a:ext cx="2346036" cy="2201404"/>
          </a:xfrm>
          <a:prstGeom prst="rect">
            <a:avLst/>
          </a:prstGeom>
          <a:noFill/>
          <a:ln w="9525">
            <a:noFill/>
            <a:miter lim="800000"/>
            <a:headEnd/>
            <a:tailEnd/>
          </a:ln>
          <a:effectLst/>
        </p:spPr>
      </p:pic>
      <p:pic>
        <p:nvPicPr>
          <p:cNvPr id="19460" name="Picture 35" descr="stk211416rke.jpg"/>
          <p:cNvPicPr>
            <a:picLocks noChangeAspect="1"/>
          </p:cNvPicPr>
          <p:nvPr>
            <p:custDataLst>
              <p:tags r:id="rId5"/>
            </p:custDataLst>
          </p:nvPr>
        </p:nvPicPr>
        <p:blipFill>
          <a:blip r:embed="rId26" cstate="print"/>
          <a:srcRect t="10904"/>
          <a:stretch>
            <a:fillRect/>
          </a:stretch>
        </p:blipFill>
        <p:spPr bwMode="auto">
          <a:xfrm>
            <a:off x="4588498" y="1339706"/>
            <a:ext cx="2195513" cy="2940050"/>
          </a:xfrm>
          <a:prstGeom prst="rect">
            <a:avLst/>
          </a:prstGeom>
          <a:noFill/>
          <a:ln w="9525">
            <a:noFill/>
            <a:miter lim="800000"/>
            <a:headEnd/>
            <a:tailEnd/>
          </a:ln>
        </p:spPr>
      </p:pic>
      <p:sp>
        <p:nvSpPr>
          <p:cNvPr id="19473" name="Rectangle 29"/>
          <p:cNvSpPr>
            <a:spLocks noChangeArrowheads="1"/>
          </p:cNvSpPr>
          <p:nvPr>
            <p:custDataLst>
              <p:tags r:id="rId6"/>
            </p:custDataLst>
          </p:nvPr>
        </p:nvSpPr>
        <p:spPr bwMode="auto">
          <a:xfrm>
            <a:off x="0" y="1339705"/>
            <a:ext cx="9144000" cy="228600"/>
          </a:xfrm>
          <a:prstGeom prst="rect">
            <a:avLst/>
          </a:prstGeom>
          <a:solidFill>
            <a:schemeClr val="bg1">
              <a:lumMod val="95000"/>
              <a:alpha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6" name="Title 3"/>
          <p:cNvSpPr>
            <a:spLocks noGrp="1"/>
          </p:cNvSpPr>
          <p:nvPr>
            <p:ph type="title"/>
            <p:custDataLst>
              <p:tags r:id="rId7"/>
            </p:custDataLst>
          </p:nvPr>
        </p:nvSpPr>
        <p:spPr>
          <a:xfrm>
            <a:off x="216100" y="98503"/>
            <a:ext cx="7612056" cy="457200"/>
          </a:xfrm>
        </p:spPr>
        <p:txBody>
          <a:bodyPr/>
          <a:lstStyle/>
          <a:p>
            <a:r>
              <a:rPr lang="en-US" dirty="0" smtClean="0"/>
              <a:t>Industry Trends Drive Business Initiatives</a:t>
            </a:r>
            <a:endParaRPr lang="en-US" dirty="0"/>
          </a:p>
        </p:txBody>
      </p:sp>
      <p:sp>
        <p:nvSpPr>
          <p:cNvPr id="19462" name="Rectangle 27"/>
          <p:cNvSpPr>
            <a:spLocks noChangeArrowheads="1"/>
          </p:cNvSpPr>
          <p:nvPr>
            <p:custDataLst>
              <p:tags r:id="rId8"/>
            </p:custDataLst>
          </p:nvPr>
        </p:nvSpPr>
        <p:spPr bwMode="auto">
          <a:xfrm flipV="1">
            <a:off x="0" y="3307540"/>
            <a:ext cx="9144000" cy="228600"/>
          </a:xfrm>
          <a:prstGeom prst="rect">
            <a:avLst/>
          </a:prstGeom>
          <a:solidFill>
            <a:schemeClr val="bg1">
              <a:lumMod val="95000"/>
              <a:alpha val="50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7" name="Rectangle 27"/>
          <p:cNvSpPr>
            <a:spLocks noChangeArrowheads="1"/>
          </p:cNvSpPr>
          <p:nvPr>
            <p:custDataLst>
              <p:tags r:id="rId9"/>
            </p:custDataLst>
          </p:nvPr>
        </p:nvSpPr>
        <p:spPr bwMode="auto">
          <a:xfrm flipV="1">
            <a:off x="0" y="3535680"/>
            <a:ext cx="9144000" cy="934171"/>
          </a:xfrm>
          <a:prstGeom prst="rect">
            <a:avLst/>
          </a:prstGeom>
          <a:solidFill>
            <a:srgbClr val="FFFFFF"/>
          </a:solidFill>
          <a:ln w="9525" algn="ctr">
            <a:noFill/>
            <a:round/>
            <a:headEnd/>
            <a:tailEnd/>
          </a:ln>
        </p:spPr>
        <p:txBody>
          <a:bodyPr/>
          <a:lstStyle/>
          <a:p>
            <a:pPr eaLnBrk="0" hangingPunct="0"/>
            <a:endParaRPr lang="en-US" sz="2400">
              <a:ea typeface="ＭＳ Ｐゴシック"/>
              <a:cs typeface="ＭＳ Ｐゴシック"/>
            </a:endParaRPr>
          </a:p>
        </p:txBody>
      </p:sp>
      <p:sp>
        <p:nvSpPr>
          <p:cNvPr id="19469" name="TextBox 14"/>
          <p:cNvSpPr txBox="1">
            <a:spLocks noChangeArrowheads="1"/>
          </p:cNvSpPr>
          <p:nvPr>
            <p:custDataLst>
              <p:tags r:id="rId10"/>
            </p:custDataLst>
          </p:nvPr>
        </p:nvSpPr>
        <p:spPr bwMode="gray">
          <a:xfrm>
            <a:off x="2450956" y="4056063"/>
            <a:ext cx="2041814" cy="1600438"/>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Cost Pressures</a:t>
            </a:r>
            <a:endParaRPr lang="en-US" sz="2000" dirty="0">
              <a:solidFill>
                <a:schemeClr val="accent2">
                  <a:lumMod val="50000"/>
                </a:schemeClr>
              </a:solidFill>
            </a:endParaRPr>
          </a:p>
          <a:p>
            <a:pPr algn="ctr">
              <a:lnSpc>
                <a:spcPct val="90000"/>
              </a:lnSpc>
              <a:spcBef>
                <a:spcPct val="50000"/>
              </a:spcBef>
            </a:pPr>
            <a:r>
              <a:rPr lang="en-US" sz="1600" dirty="0" smtClean="0">
                <a:solidFill>
                  <a:schemeClr val="tx1">
                    <a:lumMod val="75000"/>
                  </a:schemeClr>
                </a:solidFill>
              </a:rPr>
              <a:t>Low cost players market entry, and to maintain healthy demand  </a:t>
            </a:r>
            <a:br>
              <a:rPr lang="en-US" sz="1600" dirty="0" smtClean="0">
                <a:solidFill>
                  <a:schemeClr val="tx1">
                    <a:lumMod val="75000"/>
                  </a:schemeClr>
                </a:solidFill>
              </a:rPr>
            </a:br>
            <a:endParaRPr lang="en-US" sz="1600" dirty="0">
              <a:solidFill>
                <a:schemeClr val="tx1">
                  <a:lumMod val="75000"/>
                </a:schemeClr>
              </a:solidFill>
            </a:endParaRPr>
          </a:p>
        </p:txBody>
      </p:sp>
      <p:sp>
        <p:nvSpPr>
          <p:cNvPr id="19470" name="TextBox 14"/>
          <p:cNvSpPr txBox="1">
            <a:spLocks noChangeArrowheads="1"/>
          </p:cNvSpPr>
          <p:nvPr>
            <p:custDataLst>
              <p:tags r:id="rId11"/>
            </p:custDataLst>
          </p:nvPr>
        </p:nvSpPr>
        <p:spPr bwMode="gray">
          <a:xfrm>
            <a:off x="4665300" y="4056063"/>
            <a:ext cx="2059712" cy="1723549"/>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2">
                    <a:lumMod val="50000"/>
                  </a:schemeClr>
                </a:solidFill>
              </a:rPr>
              <a:t>Regulations</a:t>
            </a:r>
            <a:endParaRPr lang="en-US" sz="2000" dirty="0">
              <a:solidFill>
                <a:schemeClr val="accent2">
                  <a:lumMod val="50000"/>
                </a:schemeClr>
              </a:solidFill>
            </a:endParaRPr>
          </a:p>
          <a:p>
            <a:pPr algn="ctr">
              <a:lnSpc>
                <a:spcPct val="90000"/>
              </a:lnSpc>
              <a:spcBef>
                <a:spcPct val="50000"/>
              </a:spcBef>
            </a:pPr>
            <a:r>
              <a:rPr lang="en-US" sz="1600" dirty="0" smtClean="0">
                <a:solidFill>
                  <a:schemeClr val="tx1">
                    <a:lumMod val="75000"/>
                  </a:schemeClr>
                </a:solidFill>
              </a:rPr>
              <a:t>Increasing complexity</a:t>
            </a:r>
            <a:br>
              <a:rPr lang="en-US" sz="1600" dirty="0" smtClean="0">
                <a:solidFill>
                  <a:schemeClr val="tx1">
                    <a:lumMod val="75000"/>
                  </a:schemeClr>
                </a:solidFill>
              </a:rPr>
            </a:br>
            <a:r>
              <a:rPr lang="en-US" sz="1600" dirty="0" smtClean="0">
                <a:solidFill>
                  <a:schemeClr val="tx1">
                    <a:lumMod val="75000"/>
                  </a:schemeClr>
                </a:solidFill>
              </a:rPr>
              <a:t>by </a:t>
            </a:r>
            <a:r>
              <a:rPr lang="en-US" sz="1600" dirty="0">
                <a:solidFill>
                  <a:schemeClr val="tx1">
                    <a:lumMod val="75000"/>
                  </a:schemeClr>
                </a:solidFill>
              </a:rPr>
              <a:t>country </a:t>
            </a:r>
            <a:r>
              <a:rPr lang="en-US" sz="1600" dirty="0" smtClean="0">
                <a:solidFill>
                  <a:schemeClr val="tx1">
                    <a:lumMod val="75000"/>
                  </a:schemeClr>
                </a:solidFill>
              </a:rPr>
              <a:t>and compliance category</a:t>
            </a:r>
            <a:endParaRPr lang="en-US" sz="1600" dirty="0">
              <a:solidFill>
                <a:schemeClr val="tx1">
                  <a:lumMod val="75000"/>
                </a:schemeClr>
              </a:solidFill>
            </a:endParaRPr>
          </a:p>
          <a:p>
            <a:pPr algn="ctr">
              <a:lnSpc>
                <a:spcPct val="90000"/>
              </a:lnSpc>
              <a:spcBef>
                <a:spcPct val="50000"/>
              </a:spcBef>
            </a:pPr>
            <a:endParaRPr lang="en-US" sz="1600" dirty="0">
              <a:solidFill>
                <a:schemeClr val="bg1"/>
              </a:solidFill>
            </a:endParaRPr>
          </a:p>
        </p:txBody>
      </p:sp>
      <p:sp>
        <p:nvSpPr>
          <p:cNvPr id="19471" name="TextBox 14"/>
          <p:cNvSpPr txBox="1">
            <a:spLocks noChangeArrowheads="1"/>
          </p:cNvSpPr>
          <p:nvPr>
            <p:custDataLst>
              <p:tags r:id="rId12"/>
            </p:custDataLst>
          </p:nvPr>
        </p:nvSpPr>
        <p:spPr bwMode="gray">
          <a:xfrm>
            <a:off x="6895130" y="4056063"/>
            <a:ext cx="2175164" cy="1723549"/>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Longevity</a:t>
            </a:r>
            <a:endParaRPr lang="en-US" sz="2000" dirty="0">
              <a:solidFill>
                <a:schemeClr val="accent4">
                  <a:lumMod val="50000"/>
                </a:schemeClr>
              </a:solidFill>
            </a:endParaRPr>
          </a:p>
          <a:p>
            <a:pPr algn="ctr">
              <a:lnSpc>
                <a:spcPct val="90000"/>
              </a:lnSpc>
              <a:spcBef>
                <a:spcPct val="50000"/>
              </a:spcBef>
            </a:pPr>
            <a:r>
              <a:rPr lang="en-US" sz="1600" dirty="0" smtClean="0">
                <a:solidFill>
                  <a:schemeClr val="tx1">
                    <a:lumMod val="75000"/>
                  </a:schemeClr>
                </a:solidFill>
              </a:rPr>
              <a:t>Industrial equipments require extended maintenance support and service parts </a:t>
            </a:r>
          </a:p>
          <a:p>
            <a:pPr algn="ctr">
              <a:lnSpc>
                <a:spcPct val="90000"/>
              </a:lnSpc>
              <a:spcBef>
                <a:spcPct val="50000"/>
              </a:spcBef>
            </a:pPr>
            <a:endParaRPr lang="en-US" sz="1600" dirty="0">
              <a:solidFill>
                <a:schemeClr val="bg1"/>
              </a:solidFill>
            </a:endParaRPr>
          </a:p>
        </p:txBody>
      </p:sp>
      <p:sp>
        <p:nvSpPr>
          <p:cNvPr id="19468" name="TextBox 14"/>
          <p:cNvSpPr txBox="1">
            <a:spLocks noChangeArrowheads="1"/>
          </p:cNvSpPr>
          <p:nvPr>
            <p:custDataLst>
              <p:tags r:id="rId13"/>
            </p:custDataLst>
          </p:nvPr>
        </p:nvSpPr>
        <p:spPr bwMode="gray">
          <a:xfrm>
            <a:off x="99435" y="4056063"/>
            <a:ext cx="2147166" cy="2166747"/>
          </a:xfrm>
          <a:prstGeom prst="rect">
            <a:avLst/>
          </a:prstGeom>
          <a:noFill/>
          <a:ln w="9525">
            <a:noFill/>
            <a:miter lim="800000"/>
            <a:headEnd/>
            <a:tailEnd/>
          </a:ln>
        </p:spPr>
        <p:txBody>
          <a:bodyPr wrap="square">
            <a:spAutoFit/>
          </a:bodyPr>
          <a:lstStyle/>
          <a:p>
            <a:pPr algn="ctr">
              <a:lnSpc>
                <a:spcPct val="90000"/>
              </a:lnSpc>
              <a:spcBef>
                <a:spcPct val="50000"/>
              </a:spcBef>
            </a:pPr>
            <a:r>
              <a:rPr lang="en-US" sz="2000" dirty="0" smtClean="0">
                <a:solidFill>
                  <a:schemeClr val="accent4">
                    <a:lumMod val="50000"/>
                  </a:schemeClr>
                </a:solidFill>
              </a:rPr>
              <a:t>Globalization</a:t>
            </a:r>
            <a:endParaRPr lang="en-US" sz="2000" dirty="0">
              <a:solidFill>
                <a:schemeClr val="accent4">
                  <a:lumMod val="50000"/>
                </a:schemeClr>
              </a:solidFill>
            </a:endParaRPr>
          </a:p>
          <a:p>
            <a:pPr algn="ctr">
              <a:lnSpc>
                <a:spcPct val="90000"/>
              </a:lnSpc>
              <a:spcBef>
                <a:spcPct val="50000"/>
              </a:spcBef>
            </a:pPr>
            <a:r>
              <a:rPr lang="en-US" sz="1600" dirty="0" smtClean="0">
                <a:solidFill>
                  <a:schemeClr val="tx1">
                    <a:lumMod val="75000"/>
                  </a:schemeClr>
                </a:solidFill>
              </a:rPr>
              <a:t>Leverage global product development and production  footprints  </a:t>
            </a:r>
          </a:p>
          <a:p>
            <a:pPr algn="ctr">
              <a:lnSpc>
                <a:spcPct val="90000"/>
              </a:lnSpc>
              <a:spcBef>
                <a:spcPct val="50000"/>
              </a:spcBef>
            </a:pPr>
            <a:r>
              <a:rPr lang="en-US" sz="1600" dirty="0" smtClean="0">
                <a:solidFill>
                  <a:schemeClr val="tx1">
                    <a:lumMod val="75000"/>
                  </a:schemeClr>
                </a:solidFill>
              </a:rPr>
              <a:t>Increase Revenue thru Emerging Markets</a:t>
            </a:r>
            <a:endParaRPr lang="en-US" sz="1600" dirty="0">
              <a:solidFill>
                <a:schemeClr val="tx1">
                  <a:lumMod val="75000"/>
                </a:schemeClr>
              </a:solidFill>
            </a:endParaRPr>
          </a:p>
        </p:txBody>
      </p:sp>
      <p:sp>
        <p:nvSpPr>
          <p:cNvPr id="33" name="Rectangle 29"/>
          <p:cNvSpPr>
            <a:spLocks noChangeArrowheads="1"/>
          </p:cNvSpPr>
          <p:nvPr>
            <p:custDataLst>
              <p:tags r:id="rId14"/>
            </p:custDataLst>
          </p:nvPr>
        </p:nvSpPr>
        <p:spPr bwMode="auto">
          <a:xfrm>
            <a:off x="0" y="92822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34" name="Rectangle 29"/>
          <p:cNvSpPr>
            <a:spLocks noChangeArrowheads="1"/>
          </p:cNvSpPr>
          <p:nvPr>
            <p:custDataLst>
              <p:tags r:id="rId15"/>
            </p:custDataLst>
          </p:nvPr>
        </p:nvSpPr>
        <p:spPr bwMode="auto">
          <a:xfrm>
            <a:off x="0" y="349616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28" name="Rectangle 27"/>
          <p:cNvSpPr/>
          <p:nvPr/>
        </p:nvSpPr>
        <p:spPr>
          <a:xfrm>
            <a:off x="0" y="3897686"/>
            <a:ext cx="9144000" cy="45720"/>
          </a:xfrm>
          <a:prstGeom prst="rect">
            <a:avLst/>
          </a:prstGeom>
          <a:gradFill>
            <a:gsLst>
              <a:gs pos="0">
                <a:schemeClr val="accent2">
                  <a:lumMod val="75000"/>
                </a:schemeClr>
              </a:gs>
              <a:gs pos="50000">
                <a:schemeClr val="accent4">
                  <a:lumMod val="75000"/>
                </a:schemeClr>
              </a:gs>
              <a:gs pos="100000">
                <a:schemeClr val="accent5">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9464" name="Oval 32"/>
          <p:cNvSpPr>
            <a:spLocks noChangeArrowheads="1"/>
          </p:cNvSpPr>
          <p:nvPr>
            <p:custDataLst>
              <p:tags r:id="rId16"/>
            </p:custDataLst>
          </p:nvPr>
        </p:nvSpPr>
        <p:spPr bwMode="auto">
          <a:xfrm>
            <a:off x="7933500"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19465" name="Oval 34"/>
          <p:cNvSpPr>
            <a:spLocks noChangeArrowheads="1"/>
          </p:cNvSpPr>
          <p:nvPr>
            <p:custDataLst>
              <p:tags r:id="rId17"/>
            </p:custDataLst>
          </p:nvPr>
        </p:nvSpPr>
        <p:spPr bwMode="auto">
          <a:xfrm>
            <a:off x="5645944"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
        <p:nvSpPr>
          <p:cNvPr id="24" name="Oval 23"/>
          <p:cNvSpPr/>
          <p:nvPr>
            <p:custDataLst>
              <p:tags r:id="rId18"/>
            </p:custDataLst>
          </p:nvPr>
        </p:nvSpPr>
        <p:spPr bwMode="auto">
          <a:xfrm>
            <a:off x="3422651"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defRPr/>
            </a:pPr>
            <a:endParaRPr lang="en-US" sz="2400">
              <a:ea typeface="ＭＳ Ｐゴシック"/>
              <a:cs typeface="ＭＳ Ｐゴシック"/>
            </a:endParaRPr>
          </a:p>
        </p:txBody>
      </p:sp>
      <p:sp>
        <p:nvSpPr>
          <p:cNvPr id="19466" name="Oval 36"/>
          <p:cNvSpPr>
            <a:spLocks noChangeArrowheads="1"/>
          </p:cNvSpPr>
          <p:nvPr>
            <p:custDataLst>
              <p:tags r:id="rId19"/>
            </p:custDataLst>
          </p:nvPr>
        </p:nvSpPr>
        <p:spPr bwMode="auto">
          <a:xfrm>
            <a:off x="1123806" y="3871334"/>
            <a:ext cx="98425" cy="98425"/>
          </a:xfrm>
          <a:prstGeom prst="ellipse">
            <a:avLst/>
          </a:prstGeom>
          <a:solidFill>
            <a:schemeClr val="accent1">
              <a:lumMod val="75000"/>
            </a:schemeClr>
          </a:solidFill>
          <a:ln w="9525" algn="ctr">
            <a:noFill/>
            <a:round/>
            <a:headEnd/>
            <a:tailEnd/>
          </a:ln>
          <a:scene3d>
            <a:camera prst="orthographicFront"/>
            <a:lightRig rig="threePt" dir="t"/>
          </a:scene3d>
          <a:sp3d>
            <a:bevelT/>
          </a:sp3d>
        </p:spPr>
        <p:txBody>
          <a:bodyPr/>
          <a:lstStyle/>
          <a:p>
            <a:pPr eaLnBrk="0" hangingPunct="0"/>
            <a:endParaRPr lang="en-US" sz="2400">
              <a:ea typeface="ＭＳ Ｐゴシック"/>
              <a:cs typeface="ＭＳ Ｐゴシック"/>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p:cNvGraphicFramePr>
          <p:nvPr/>
        </p:nvGraphicFramePr>
        <p:xfrm>
          <a:off x="0" y="0"/>
          <a:ext cx="158750" cy="158750"/>
        </p:xfrm>
        <a:graphic>
          <a:graphicData uri="http://schemas.openxmlformats.org/presentationml/2006/ole">
            <p:oleObj spid="_x0000_s4098" name="think-cell Slide" r:id="rId22" imgW="0" imgH="0" progId="">
              <p:embed/>
            </p:oleObj>
          </a:graphicData>
        </a:graphic>
      </p:graphicFrame>
      <p:pic>
        <p:nvPicPr>
          <p:cNvPr id="103430" name="Picture 6"/>
          <p:cNvPicPr>
            <a:picLocks noChangeAspect="1" noChangeArrowheads="1"/>
          </p:cNvPicPr>
          <p:nvPr>
            <p:custDataLst>
              <p:tags r:id="rId2"/>
            </p:custDataLst>
          </p:nvPr>
        </p:nvPicPr>
        <p:blipFill>
          <a:blip r:embed="rId23" cstate="print"/>
          <a:srcRect/>
          <a:stretch>
            <a:fillRect/>
          </a:stretch>
        </p:blipFill>
        <p:spPr bwMode="auto">
          <a:xfrm>
            <a:off x="0" y="1018032"/>
            <a:ext cx="9144000" cy="1973178"/>
          </a:xfrm>
          <a:prstGeom prst="rect">
            <a:avLst/>
          </a:prstGeom>
          <a:noFill/>
          <a:ln w="9525">
            <a:noFill/>
            <a:miter lim="800000"/>
            <a:headEnd/>
            <a:tailEnd/>
          </a:ln>
          <a:effectLst/>
        </p:spPr>
      </p:pic>
      <p:sp>
        <p:nvSpPr>
          <p:cNvPr id="21509" name="Rectangle 27"/>
          <p:cNvSpPr>
            <a:spLocks noChangeArrowheads="1"/>
          </p:cNvSpPr>
          <p:nvPr>
            <p:custDataLst>
              <p:tags r:id="rId3"/>
            </p:custDataLst>
          </p:nvPr>
        </p:nvSpPr>
        <p:spPr bwMode="auto">
          <a:xfrm>
            <a:off x="0" y="1271588"/>
            <a:ext cx="9144000" cy="85725"/>
          </a:xfrm>
          <a:prstGeom prst="rect">
            <a:avLst/>
          </a:prstGeom>
          <a:solidFill>
            <a:srgbClr val="40637A">
              <a:alpha val="30196"/>
            </a:srgb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1510" name="Rectangle 9"/>
          <p:cNvSpPr>
            <a:spLocks noGrp="1" noChangeArrowheads="1"/>
          </p:cNvSpPr>
          <p:nvPr>
            <p:ph type="title"/>
            <p:custDataLst>
              <p:tags r:id="rId4"/>
            </p:custDataLst>
          </p:nvPr>
        </p:nvSpPr>
        <p:spPr>
          <a:xfrm>
            <a:off x="285750" y="76200"/>
            <a:ext cx="8002588" cy="714375"/>
          </a:xfrm>
        </p:spPr>
        <p:txBody>
          <a:bodyPr/>
          <a:lstStyle/>
          <a:p>
            <a:r>
              <a:rPr lang="en-US" dirty="0" smtClean="0">
                <a:solidFill>
                  <a:schemeClr val="accent6">
                    <a:lumMod val="50000"/>
                  </a:schemeClr>
                </a:solidFill>
                <a:ea typeface="MS PGothic"/>
              </a:rPr>
              <a:t>Key Business Initiatives</a:t>
            </a:r>
            <a:endParaRPr lang="en-US" sz="1600" dirty="0" smtClean="0">
              <a:solidFill>
                <a:schemeClr val="accent4">
                  <a:lumMod val="50000"/>
                </a:schemeClr>
              </a:solidFill>
            </a:endParaRPr>
          </a:p>
        </p:txBody>
      </p:sp>
      <p:sp>
        <p:nvSpPr>
          <p:cNvPr id="790" name="Rectangle 789"/>
          <p:cNvSpPr/>
          <p:nvPr>
            <p:custDataLst>
              <p:tags r:id="rId5"/>
            </p:custDataLst>
          </p:nvPr>
        </p:nvSpPr>
        <p:spPr bwMode="auto">
          <a:xfrm>
            <a:off x="0" y="2080029"/>
            <a:ext cx="9144000" cy="800966"/>
          </a:xfrm>
          <a:prstGeom prst="rect">
            <a:avLst/>
          </a:prstGeom>
          <a:gradFill flip="none" rotWithShape="1">
            <a:gsLst>
              <a:gs pos="0">
                <a:schemeClr val="bg1">
                  <a:lumMod val="75000"/>
                  <a:alpha val="70000"/>
                </a:schemeClr>
              </a:gs>
              <a:gs pos="100000">
                <a:schemeClr val="accent1">
                  <a:tint val="23500"/>
                  <a:satMod val="160000"/>
                  <a:alpha val="0"/>
                </a:schemeClr>
              </a:gs>
            </a:gsLst>
            <a:lin ang="16200000" scaled="1"/>
            <a:tileRect/>
          </a:gradFill>
          <a:ln w="9525" cap="flat" cmpd="sng" algn="ctr">
            <a:noFill/>
            <a:prstDash val="solid"/>
            <a:round/>
            <a:headEnd type="none" w="med" len="med"/>
            <a:tailEnd type="none" w="med" len="med"/>
          </a:ln>
          <a:effectLst/>
        </p:spPr>
        <p:txBody>
          <a:bodyPr/>
          <a:lstStyle/>
          <a:p>
            <a:pPr algn="ctr">
              <a:lnSpc>
                <a:spcPct val="90000"/>
              </a:lnSpc>
              <a:spcBef>
                <a:spcPct val="50000"/>
              </a:spcBef>
              <a:defRPr/>
            </a:pPr>
            <a:endParaRPr lang="en-US">
              <a:solidFill>
                <a:srgbClr val="000000"/>
              </a:solidFill>
              <a:latin typeface="Arial" charset="0"/>
            </a:endParaRPr>
          </a:p>
        </p:txBody>
      </p:sp>
      <p:sp>
        <p:nvSpPr>
          <p:cNvPr id="15" name="AutoShape 110"/>
          <p:cNvSpPr>
            <a:spLocks noChangeArrowheads="1"/>
          </p:cNvSpPr>
          <p:nvPr>
            <p:custDataLst>
              <p:tags r:id="rId6"/>
            </p:custDataLst>
          </p:nvPr>
        </p:nvSpPr>
        <p:spPr bwMode="gray">
          <a:xfrm>
            <a:off x="3204809" y="3228908"/>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Initiate Green Product Development</a:t>
            </a:r>
          </a:p>
          <a:p>
            <a:pPr marL="0" lvl="1" algn="ctr">
              <a:lnSpc>
                <a:spcPct val="90000"/>
              </a:lnSpc>
              <a:spcBef>
                <a:spcPts val="900"/>
              </a:spcBef>
              <a:defRPr/>
            </a:pPr>
            <a:r>
              <a:rPr lang="en-US" sz="1400" dirty="0" smtClean="0">
                <a:latin typeface="Arial" charset="0"/>
              </a:rPr>
              <a:t>To comply with environmental regulations</a:t>
            </a:r>
            <a:endParaRPr lang="en-US" sz="1400" dirty="0">
              <a:latin typeface="Arial" charset="0"/>
            </a:endParaRPr>
          </a:p>
        </p:txBody>
      </p:sp>
      <p:sp>
        <p:nvSpPr>
          <p:cNvPr id="17" name="AutoShape 110"/>
          <p:cNvSpPr>
            <a:spLocks noChangeArrowheads="1"/>
          </p:cNvSpPr>
          <p:nvPr>
            <p:custDataLst>
              <p:tags r:id="rId7"/>
            </p:custDataLst>
          </p:nvPr>
        </p:nvSpPr>
        <p:spPr bwMode="gray">
          <a:xfrm>
            <a:off x="6173787" y="3228908"/>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Optimize Resources </a:t>
            </a:r>
            <a:br>
              <a:rPr lang="en-US" b="1" dirty="0" smtClean="0">
                <a:solidFill>
                  <a:schemeClr val="accent1">
                    <a:lumMod val="50000"/>
                  </a:schemeClr>
                </a:solidFill>
                <a:latin typeface="Arial" charset="0"/>
              </a:rPr>
            </a:br>
            <a:r>
              <a:rPr lang="en-US" b="1" dirty="0" smtClean="0">
                <a:solidFill>
                  <a:schemeClr val="accent1">
                    <a:lumMod val="50000"/>
                  </a:schemeClr>
                </a:solidFill>
                <a:latin typeface="Arial" charset="0"/>
              </a:rPr>
              <a:t>for GPD</a:t>
            </a:r>
          </a:p>
          <a:p>
            <a:pPr marL="0" lvl="1" algn="ctr">
              <a:lnSpc>
                <a:spcPct val="90000"/>
              </a:lnSpc>
              <a:spcBef>
                <a:spcPts val="900"/>
              </a:spcBef>
              <a:defRPr/>
            </a:pPr>
            <a:r>
              <a:rPr lang="en-US" sz="1400" dirty="0" smtClean="0">
                <a:latin typeface="Arial" charset="0"/>
              </a:rPr>
              <a:t>Across continents, teams, and partners</a:t>
            </a:r>
          </a:p>
        </p:txBody>
      </p:sp>
      <p:sp>
        <p:nvSpPr>
          <p:cNvPr id="18" name="AutoShape 110"/>
          <p:cNvSpPr>
            <a:spLocks noChangeArrowheads="1"/>
          </p:cNvSpPr>
          <p:nvPr>
            <p:custDataLst>
              <p:tags r:id="rId8"/>
            </p:custDataLst>
          </p:nvPr>
        </p:nvSpPr>
        <p:spPr bwMode="gray">
          <a:xfrm>
            <a:off x="3204810" y="5035130"/>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Address Cost Pressure</a:t>
            </a:r>
          </a:p>
          <a:p>
            <a:pPr marL="0" lvl="1" algn="ctr">
              <a:lnSpc>
                <a:spcPct val="90000"/>
              </a:lnSpc>
              <a:spcBef>
                <a:spcPts val="900"/>
              </a:spcBef>
              <a:defRPr/>
            </a:pPr>
            <a:r>
              <a:rPr lang="en-US" sz="1400" dirty="0" smtClean="0">
                <a:latin typeface="Arial" charset="0"/>
              </a:rPr>
              <a:t>Through IT consolidation and design to cost</a:t>
            </a:r>
            <a:endParaRPr lang="en-US" sz="1400" dirty="0">
              <a:solidFill>
                <a:srgbClr val="5F5F5F"/>
              </a:solidFill>
              <a:latin typeface="Arial" charset="0"/>
            </a:endParaRPr>
          </a:p>
        </p:txBody>
      </p:sp>
      <p:sp>
        <p:nvSpPr>
          <p:cNvPr id="20" name="AutoShape 110"/>
          <p:cNvSpPr>
            <a:spLocks noChangeArrowheads="1"/>
          </p:cNvSpPr>
          <p:nvPr>
            <p:custDataLst>
              <p:tags r:id="rId9"/>
            </p:custDataLst>
          </p:nvPr>
        </p:nvSpPr>
        <p:spPr bwMode="gray">
          <a:xfrm>
            <a:off x="239712" y="3225380"/>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Improve Service Experience</a:t>
            </a:r>
          </a:p>
          <a:p>
            <a:pPr marL="0" lvl="1" algn="ctr">
              <a:lnSpc>
                <a:spcPct val="90000"/>
              </a:lnSpc>
              <a:spcBef>
                <a:spcPts val="900"/>
              </a:spcBef>
              <a:defRPr/>
            </a:pPr>
            <a:r>
              <a:rPr lang="en-US" sz="1400" dirty="0" smtClean="0">
                <a:latin typeface="Arial" charset="0"/>
              </a:rPr>
              <a:t>To improve field service quality, reduce repair time, &amp; increase                                profitability</a:t>
            </a:r>
          </a:p>
        </p:txBody>
      </p:sp>
      <p:sp>
        <p:nvSpPr>
          <p:cNvPr id="26" name="AutoShape 110"/>
          <p:cNvSpPr>
            <a:spLocks noChangeArrowheads="1"/>
          </p:cNvSpPr>
          <p:nvPr>
            <p:custDataLst>
              <p:tags r:id="rId10"/>
            </p:custDataLst>
          </p:nvPr>
        </p:nvSpPr>
        <p:spPr bwMode="gray">
          <a:xfrm>
            <a:off x="235832" y="5035130"/>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Manage Product  Configuration Complexity</a:t>
            </a:r>
          </a:p>
          <a:p>
            <a:pPr marL="114300" lvl="1" indent="-114300" algn="ctr">
              <a:lnSpc>
                <a:spcPct val="90000"/>
              </a:lnSpc>
              <a:spcBef>
                <a:spcPts val="900"/>
              </a:spcBef>
              <a:buClr>
                <a:schemeClr val="accent4"/>
              </a:buClr>
              <a:defRPr/>
            </a:pPr>
            <a:r>
              <a:rPr lang="en-US" sz="1400" dirty="0" smtClean="0">
                <a:latin typeface="Arial" charset="0"/>
              </a:rPr>
              <a:t>To deliver more features and variants with existing resources</a:t>
            </a:r>
            <a:endParaRPr lang="en-US" sz="1400" dirty="0">
              <a:latin typeface="Arial" charset="0"/>
            </a:endParaRPr>
          </a:p>
        </p:txBody>
      </p:sp>
      <p:sp>
        <p:nvSpPr>
          <p:cNvPr id="21" name="Rectangle 7"/>
          <p:cNvSpPr>
            <a:spLocks noGrp="1" noChangeArrowheads="1"/>
          </p:cNvSpPr>
          <p:nvPr>
            <p:ph type="ftr" sz="quarter" idx="10"/>
            <p:custDataLst>
              <p:tags r:id="rId11"/>
            </p:custDataLst>
          </p:nvPr>
        </p:nvSpPr>
        <p:spPr>
          <a:xfrm>
            <a:off x="8201025" y="6735763"/>
            <a:ext cx="585788" cy="107722"/>
          </a:xfrm>
          <a:ln/>
        </p:spPr>
        <p:txBody>
          <a:bodyPr/>
          <a:lstStyle>
            <a:lvl1pPr>
              <a:defRPr/>
            </a:lvl1pPr>
          </a:lstStyle>
          <a:p>
            <a:pPr>
              <a:defRPr/>
            </a:pPr>
            <a:r>
              <a:rPr lang="en-US" dirty="0" smtClean="0">
                <a:solidFill>
                  <a:srgbClr val="FFFFFF"/>
                </a:solidFill>
              </a:rPr>
              <a:t>© 2010  PTC</a:t>
            </a:r>
            <a:endParaRPr lang="en-US" dirty="0">
              <a:solidFill>
                <a:srgbClr val="FFFFFF"/>
              </a:solidFill>
            </a:endParaRPr>
          </a:p>
        </p:txBody>
      </p:sp>
      <p:sp>
        <p:nvSpPr>
          <p:cNvPr id="23" name="AutoShape 110"/>
          <p:cNvSpPr>
            <a:spLocks noChangeArrowheads="1"/>
          </p:cNvSpPr>
          <p:nvPr>
            <p:custDataLst>
              <p:tags r:id="rId12"/>
            </p:custDataLst>
          </p:nvPr>
        </p:nvSpPr>
        <p:spPr bwMode="gray">
          <a:xfrm>
            <a:off x="6179432" y="5038658"/>
            <a:ext cx="2743200" cy="1463040"/>
          </a:xfrm>
          <a:prstGeom prst="roundRect">
            <a:avLst>
              <a:gd name="adj" fmla="val 5227"/>
            </a:avLst>
          </a:prstGeom>
          <a:gradFill>
            <a:gsLst>
              <a:gs pos="0">
                <a:schemeClr val="accent6">
                  <a:lumMod val="60000"/>
                  <a:lumOff val="40000"/>
                </a:schemeClr>
              </a:gs>
              <a:gs pos="24000">
                <a:schemeClr val="accent6">
                  <a:lumMod val="20000"/>
                  <a:lumOff val="80000"/>
                </a:schemeClr>
              </a:gs>
            </a:gsLst>
            <a:lin ang="5400000" scaled="0"/>
          </a:gradFill>
          <a:ln>
            <a:headEnd type="none" w="med" len="med"/>
            <a:tailEnd type="none" w="med" len="med"/>
          </a:ln>
          <a:effectLst>
            <a:outerShdw blurRad="50800" dist="635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marL="0" lvl="1" algn="ctr">
              <a:lnSpc>
                <a:spcPct val="90000"/>
              </a:lnSpc>
              <a:spcBef>
                <a:spcPts val="900"/>
              </a:spcBef>
              <a:defRPr/>
            </a:pPr>
            <a:r>
              <a:rPr lang="en-US" b="1" dirty="0" smtClean="0">
                <a:solidFill>
                  <a:schemeClr val="accent1">
                    <a:lumMod val="50000"/>
                  </a:schemeClr>
                </a:solidFill>
                <a:latin typeface="Arial" charset="0"/>
              </a:rPr>
              <a:t>Incorporate Voice of Customer</a:t>
            </a:r>
          </a:p>
          <a:p>
            <a:pPr marL="0" lvl="1" algn="ctr">
              <a:lnSpc>
                <a:spcPct val="90000"/>
              </a:lnSpc>
              <a:spcBef>
                <a:spcPts val="900"/>
              </a:spcBef>
              <a:defRPr/>
            </a:pPr>
            <a:r>
              <a:rPr lang="en-US" sz="1400" dirty="0" smtClean="0">
                <a:latin typeface="Arial" charset="0"/>
              </a:rPr>
              <a:t>Into PD process and link customer requirements with product performance</a:t>
            </a:r>
          </a:p>
        </p:txBody>
      </p:sp>
      <p:sp>
        <p:nvSpPr>
          <p:cNvPr id="14" name="Rectangle 29"/>
          <p:cNvSpPr>
            <a:spLocks noChangeArrowheads="1"/>
          </p:cNvSpPr>
          <p:nvPr>
            <p:custDataLst>
              <p:tags r:id="rId13"/>
            </p:custDataLst>
          </p:nvPr>
        </p:nvSpPr>
        <p:spPr bwMode="auto">
          <a:xfrm>
            <a:off x="0" y="836786"/>
            <a:ext cx="9144000" cy="4016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19" name="Rectangle 29"/>
          <p:cNvSpPr>
            <a:spLocks noChangeArrowheads="1"/>
          </p:cNvSpPr>
          <p:nvPr>
            <p:custDataLst>
              <p:tags r:id="rId14"/>
            </p:custDataLst>
          </p:nvPr>
        </p:nvSpPr>
        <p:spPr bwMode="auto">
          <a:xfrm>
            <a:off x="0" y="2804160"/>
            <a:ext cx="9144000" cy="24020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eaLnBrk="0" hangingPunct="0"/>
            <a:endParaRPr lang="en-US" sz="2400">
              <a:ea typeface="ＭＳ Ｐゴシック"/>
              <a:cs typeface="ＭＳ Ｐゴシック"/>
            </a:endParaRPr>
          </a:p>
        </p:txBody>
      </p:sp>
      <p:sp>
        <p:nvSpPr>
          <p:cNvPr id="22" name="Rectangle 21"/>
          <p:cNvSpPr/>
          <p:nvPr/>
        </p:nvSpPr>
        <p:spPr>
          <a:xfrm>
            <a:off x="0" y="3044246"/>
            <a:ext cx="9144000" cy="45720"/>
          </a:xfrm>
          <a:prstGeom prst="rect">
            <a:avLst/>
          </a:prstGeom>
          <a:gradFill>
            <a:gsLst>
              <a:gs pos="0">
                <a:schemeClr val="accent2">
                  <a:lumMod val="75000"/>
                </a:schemeClr>
              </a:gs>
              <a:gs pos="50000">
                <a:schemeClr val="accent4">
                  <a:lumMod val="75000"/>
                </a:schemeClr>
              </a:gs>
              <a:gs pos="100000">
                <a:schemeClr val="accent5">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cxnSp>
        <p:nvCxnSpPr>
          <p:cNvPr id="24" name="Straight Connector 30"/>
          <p:cNvCxnSpPr>
            <a:cxnSpLocks noChangeShapeType="1"/>
          </p:cNvCxnSpPr>
          <p:nvPr>
            <p:custDataLst>
              <p:tags r:id="rId15"/>
            </p:custDataLst>
          </p:nvPr>
        </p:nvCxnSpPr>
        <p:spPr bwMode="auto">
          <a:xfrm>
            <a:off x="0" y="3066312"/>
            <a:ext cx="9144000" cy="1588"/>
          </a:xfrm>
          <a:prstGeom prst="line">
            <a:avLst/>
          </a:prstGeom>
          <a:noFill/>
          <a:ln w="6350" algn="ctr">
            <a:solidFill>
              <a:schemeClr val="bg2"/>
            </a:solidFill>
            <a:round/>
            <a:headEnd/>
            <a:tailEnd/>
          </a:ln>
        </p:spPr>
      </p:cxnSp>
      <p:sp>
        <p:nvSpPr>
          <p:cNvPr id="25" name="Oval 32"/>
          <p:cNvSpPr>
            <a:spLocks noChangeArrowheads="1"/>
          </p:cNvSpPr>
          <p:nvPr>
            <p:custDataLst>
              <p:tags r:id="rId16"/>
            </p:custDataLst>
          </p:nvPr>
        </p:nvSpPr>
        <p:spPr bwMode="auto">
          <a:xfrm>
            <a:off x="7933500" y="3017894"/>
            <a:ext cx="98425" cy="98425"/>
          </a:xfrm>
          <a:prstGeom prst="ellipse">
            <a:avLst/>
          </a:prstGeom>
          <a:solidFill>
            <a:schemeClr val="accent1">
              <a:lumMod val="75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7" name="Oval 34"/>
          <p:cNvSpPr>
            <a:spLocks noChangeArrowheads="1"/>
          </p:cNvSpPr>
          <p:nvPr>
            <p:custDataLst>
              <p:tags r:id="rId17"/>
            </p:custDataLst>
          </p:nvPr>
        </p:nvSpPr>
        <p:spPr bwMode="auto">
          <a:xfrm>
            <a:off x="5645944" y="3017894"/>
            <a:ext cx="98425" cy="98425"/>
          </a:xfrm>
          <a:prstGeom prst="ellipse">
            <a:avLst/>
          </a:prstGeom>
          <a:solidFill>
            <a:schemeClr val="accent1">
              <a:lumMod val="75000"/>
            </a:schemeClr>
          </a:solidFill>
          <a:ln w="9525" algn="ctr">
            <a:noFill/>
            <a:round/>
            <a:headEnd/>
            <a:tailEnd/>
          </a:ln>
        </p:spPr>
        <p:txBody>
          <a:bodyPr/>
          <a:lstStyle/>
          <a:p>
            <a:pPr eaLnBrk="0" hangingPunct="0"/>
            <a:endParaRPr lang="en-US" sz="2400">
              <a:ea typeface="ＭＳ Ｐゴシック"/>
              <a:cs typeface="ＭＳ Ｐゴシック"/>
            </a:endParaRPr>
          </a:p>
        </p:txBody>
      </p:sp>
      <p:sp>
        <p:nvSpPr>
          <p:cNvPr id="28" name="Oval 27"/>
          <p:cNvSpPr/>
          <p:nvPr>
            <p:custDataLst>
              <p:tags r:id="rId18"/>
            </p:custDataLst>
          </p:nvPr>
        </p:nvSpPr>
        <p:spPr bwMode="auto">
          <a:xfrm>
            <a:off x="3422651" y="3017894"/>
            <a:ext cx="98425" cy="98425"/>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a:lstStyle/>
          <a:p>
            <a:pPr eaLnBrk="0" hangingPunct="0">
              <a:defRPr/>
            </a:pPr>
            <a:endParaRPr lang="en-US" sz="2400">
              <a:ea typeface="ＭＳ Ｐゴシック" pitchFamily="34" charset="-128"/>
            </a:endParaRPr>
          </a:p>
        </p:txBody>
      </p:sp>
      <p:sp>
        <p:nvSpPr>
          <p:cNvPr id="29" name="Oval 36"/>
          <p:cNvSpPr>
            <a:spLocks noChangeArrowheads="1"/>
          </p:cNvSpPr>
          <p:nvPr>
            <p:custDataLst>
              <p:tags r:id="rId19"/>
            </p:custDataLst>
          </p:nvPr>
        </p:nvSpPr>
        <p:spPr bwMode="auto">
          <a:xfrm>
            <a:off x="1123806" y="3017894"/>
            <a:ext cx="98425" cy="98425"/>
          </a:xfrm>
          <a:prstGeom prst="ellipse">
            <a:avLst/>
          </a:prstGeom>
          <a:solidFill>
            <a:schemeClr val="accent1">
              <a:lumMod val="75000"/>
            </a:schemeClr>
          </a:solidFill>
          <a:ln w="9525" algn="ctr">
            <a:noFill/>
            <a:round/>
            <a:headEnd/>
            <a:tailEnd/>
          </a:ln>
        </p:spPr>
        <p:txBody>
          <a:bodyPr/>
          <a:lstStyle/>
          <a:p>
            <a:pPr eaLnBrk="0" hangingPunct="0"/>
            <a:endParaRPr lang="en-US" sz="2400">
              <a:ea typeface="ＭＳ Ｐゴシック"/>
              <a:cs typeface="ＭＳ Ｐゴシック"/>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20"/>
                                        </p:tgtEl>
                                        <p:attrNameLst>
                                          <p:attrName>fillcolor</p:attrName>
                                        </p:attrNameLst>
                                      </p:cBhvr>
                                      <p:to>
                                        <a:srgbClr val="E6EC94"/>
                                      </p:to>
                                    </p:animClr>
                                    <p:set>
                                      <p:cBhvr>
                                        <p:cTn id="7" dur="2000" fill="hold"/>
                                        <p:tgtEl>
                                          <p:spTgt spid="20"/>
                                        </p:tgtEl>
                                        <p:attrNameLst>
                                          <p:attrName>fill.type</p:attrName>
                                        </p:attrNameLst>
                                      </p:cBhvr>
                                      <p:to>
                                        <p:strVal val="solid"/>
                                      </p:to>
                                    </p:set>
                                    <p:set>
                                      <p:cBhvr>
                                        <p:cTn id="8" dur="20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i6xoOn2jkqPqXrBqV.Jk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GkKxqheLEGtpLKJteFI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vqq_w6WX3kWqkNp1pu8V1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oUgMyDZzkWEks12MzovR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Nzv2ndA.0eetMQGQdZE8A"/>
</p:tagLst>
</file>

<file path=ppt/tags/tag27.xml><?xml version="1.0" encoding="utf-8"?>
<p:tagLst xmlns:a="http://schemas.openxmlformats.org/drawingml/2006/main" xmlns:r="http://schemas.openxmlformats.org/officeDocument/2006/relationships" xmlns:p="http://schemas.openxmlformats.org/presentationml/2006/main">
  <p:tag name="RESIZE" val="Yes"/>
</p:tagLst>
</file>

<file path=ppt/tags/tag28.xml><?xml version="1.0" encoding="utf-8"?>
<p:tagLst xmlns:a="http://schemas.openxmlformats.org/drawingml/2006/main" xmlns:r="http://schemas.openxmlformats.org/officeDocument/2006/relationships" xmlns:p="http://schemas.openxmlformats.org/presentationml/2006/main">
  <p:tag name="NAME" val="RectangleShape"/>
</p:tagLst>
</file>

<file path=ppt/tags/tag29.xml><?xml version="1.0" encoding="utf-8"?>
<p:tagLst xmlns:a="http://schemas.openxmlformats.org/drawingml/2006/main" xmlns:r="http://schemas.openxmlformats.org/officeDocument/2006/relationships" xmlns:p="http://schemas.openxmlformats.org/presentationml/2006/main">
  <p:tag name="NAME" val="RectangleShap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1Bx6m98Q0Cy9JPiE0oAlQ"/>
</p:tagLst>
</file>

<file path=ppt/tags/tag30.xml><?xml version="1.0" encoding="utf-8"?>
<p:tagLst xmlns:a="http://schemas.openxmlformats.org/drawingml/2006/main" xmlns:r="http://schemas.openxmlformats.org/officeDocument/2006/relationships" xmlns:p="http://schemas.openxmlformats.org/presentationml/2006/main">
  <p:tag name="NAME" val="RectangleShape"/>
</p:tagLst>
</file>

<file path=ppt/tags/tag31.xml><?xml version="1.0" encoding="utf-8"?>
<p:tagLst xmlns:a="http://schemas.openxmlformats.org/drawingml/2006/main" xmlns:r="http://schemas.openxmlformats.org/officeDocument/2006/relationships" xmlns:p="http://schemas.openxmlformats.org/presentationml/2006/main">
  <p:tag name="NAME" val="RectangleShape"/>
</p:tagLst>
</file>

<file path=ppt/tags/tag32.xml><?xml version="1.0" encoding="utf-8"?>
<p:tagLst xmlns:a="http://schemas.openxmlformats.org/drawingml/2006/main" xmlns:r="http://schemas.openxmlformats.org/officeDocument/2006/relationships" xmlns:p="http://schemas.openxmlformats.org/presentationml/2006/main">
  <p:tag name="NAME" val="RectangleShape"/>
</p:tagLst>
</file>

<file path=ppt/tags/tag33.xml><?xml version="1.0" encoding="utf-8"?>
<p:tagLst xmlns:a="http://schemas.openxmlformats.org/drawingml/2006/main" xmlns:r="http://schemas.openxmlformats.org/officeDocument/2006/relationships" xmlns:p="http://schemas.openxmlformats.org/presentationml/2006/main">
  <p:tag name="NAME" val="RectangleShape"/>
</p:tagLst>
</file>

<file path=ppt/tags/tag34.xml><?xml version="1.0" encoding="utf-8"?>
<p:tagLst xmlns:a="http://schemas.openxmlformats.org/drawingml/2006/main" xmlns:r="http://schemas.openxmlformats.org/officeDocument/2006/relationships" xmlns:p="http://schemas.openxmlformats.org/presentationml/2006/main">
  <p:tag name="NAME" val="RectangleText"/>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d2HO55n1QEGmFTrwzL5bm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00xX3ptsEK7_JEEJjRTv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DfJQ81ayUK.r5EPWtKVJ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bolBPm7u_kOYVioRhPHPC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EJJmzqd00uhb.2UOWW1S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cf6rzAsp0aTIrMGqtH7l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e1Bx6m98Q0Cy9JPiE0oAl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Bx6m98Q0Cy9JPiE0oAl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rDmLYHTm802Hkir2_L07i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3sDD2.86iUOXF2VpEtoR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lgHfqFwbU2OskzHJdINh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MHzpVLumUaSkK63yNZd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0FD.zUDa9kSC4FOVKBuW2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xr8oIhJXqUmyd8hLPL0qG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Yp3EOyus.UyKo3bdcrNF1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CSHU58R2z0eDBRbp637GZ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KmUJpJPwp02f9RQJGNzHu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oi6xoOn2jkqPqXrBqV.Jk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M1SvB37EmVrU3EhTxcG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gcV2kx1dE2JwlvdPMWIM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e1Bx6m98Q0Cy9JPiE0oAl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aEJJmzqd00uhb.2UOWW1S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i6xoOn2jkqPqXrBqV.Jk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Dt9HZYSskqRVX6KXa_XM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e_fYF1oYL0CQBOofeAX_d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hGY0Zax8U.iisoC3pXLh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jk8u9oouC0yOaMne7l.9R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O4quwr3MQ0ef36hBCRTdc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Xj68WjuRO0O1wCI3zDsQJ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Hq77.kwP3k69sxODwc9e_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VDW_NDBAUi5MKpvH8Ulu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XnRVmrU4EW0n_E0DVhNdQ"/>
</p:tagLst>
</file>

<file path=ppt/theme/theme1.xml><?xml version="1.0" encoding="utf-8"?>
<a:theme xmlns:a="http://schemas.openxmlformats.org/drawingml/2006/main" name="Industrial_Template_2010">
  <a:themeElements>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theme>
</file>

<file path=ppt/theme/theme2.xml><?xml version="1.0" encoding="utf-8"?>
<a:theme xmlns:a="http://schemas.openxmlformats.org/drawingml/2006/main" name="PTC_Template_2010">
  <a:themeElements>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Industrial_Template_2010</Template>
  <TotalTime>3531</TotalTime>
  <Words>2438</Words>
  <Application>Microsoft Office PowerPoint</Application>
  <PresentationFormat>On-screen Show (4:3)</PresentationFormat>
  <Paragraphs>543</Paragraphs>
  <Slides>25</Slides>
  <Notes>13</Notes>
  <HiddenSlides>1</HiddenSlides>
  <MMClips>0</MMClips>
  <ScaleCrop>false</ScaleCrop>
  <HeadingPairs>
    <vt:vector size="8" baseType="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25</vt:i4>
      </vt:variant>
    </vt:vector>
  </HeadingPairs>
  <TitlesOfParts>
    <vt:vector size="29" baseType="lpstr">
      <vt:lpstr>Industrial_Template_2010</vt:lpstr>
      <vt:lpstr>PTC_Template_2010</vt:lpstr>
      <vt:lpstr>D:\Users\ribecker\Desktop\Customers\Kamatsu\Assessment-global\Arbortext ROI Estimator(FullProject).xlsm!ExecSummary![Arbortext ROI Estimator(FullProject).xlsm]ExecSummary Chart 6</vt:lpstr>
      <vt:lpstr>think-cell Slide</vt:lpstr>
      <vt:lpstr>Utilizing Holden Principles for an Executive Value Proposition  Industrial/Heavy Equipment Industry Customer Service Experience Example</vt:lpstr>
      <vt:lpstr>Value Presentation Key Objectives</vt:lpstr>
      <vt:lpstr>Where can I find the Holden Value Template?</vt:lpstr>
      <vt:lpstr>Customer Initiative enabled by PTC Solution</vt:lpstr>
      <vt:lpstr>Slide 5</vt:lpstr>
      <vt:lpstr>Holden Value Based Presentation Template</vt:lpstr>
      <vt:lpstr>There are 5 major verticals in Industrial Product</vt:lpstr>
      <vt:lpstr>Industry Trends Drive Business Initiatives</vt:lpstr>
      <vt:lpstr>Key Business Initiatives</vt:lpstr>
      <vt:lpstr>Improve Customer Service Experience by  Deploying Service Information Solutions </vt:lpstr>
      <vt:lpstr>Slide 11</vt:lpstr>
      <vt:lpstr>Slide 12</vt:lpstr>
      <vt:lpstr>Challenges of Poor, Inaccurate Service Information</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PTC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2011 FY Global Sales Kick-Off Industrial Center of Excellence Industrial Strategy</dc:title>
  <dc:creator>syap</dc:creator>
  <cp:lastModifiedBy>Brad Rud</cp:lastModifiedBy>
  <cp:revision>236</cp:revision>
  <dcterms:created xsi:type="dcterms:W3CDTF">2010-10-04T21:34:20Z</dcterms:created>
  <dcterms:modified xsi:type="dcterms:W3CDTF">2011-04-18T17:51:17Z</dcterms:modified>
</cp:coreProperties>
</file>